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8" r:id="rId2"/>
    <p:sldId id="5839" r:id="rId3"/>
    <p:sldId id="262" r:id="rId4"/>
    <p:sldId id="5864" r:id="rId5"/>
    <p:sldId id="5845" r:id="rId6"/>
    <p:sldId id="5848" r:id="rId7"/>
    <p:sldId id="5856" r:id="rId8"/>
    <p:sldId id="5882" r:id="rId9"/>
    <p:sldId id="5852" r:id="rId10"/>
    <p:sldId id="260" r:id="rId11"/>
    <p:sldId id="5865" r:id="rId12"/>
    <p:sldId id="261" r:id="rId13"/>
    <p:sldId id="5863" r:id="rId14"/>
    <p:sldId id="259" r:id="rId15"/>
    <p:sldId id="263" r:id="rId16"/>
    <p:sldId id="264" r:id="rId17"/>
    <p:sldId id="265" r:id="rId18"/>
    <p:sldId id="5840" r:id="rId19"/>
    <p:sldId id="5842" r:id="rId20"/>
    <p:sldId id="5841" r:id="rId21"/>
    <p:sldId id="5849" r:id="rId22"/>
    <p:sldId id="5851" r:id="rId23"/>
    <p:sldId id="5843" r:id="rId24"/>
    <p:sldId id="5853" r:id="rId25"/>
    <p:sldId id="5844" r:id="rId26"/>
    <p:sldId id="5850" r:id="rId27"/>
    <p:sldId id="5847" r:id="rId28"/>
    <p:sldId id="5854" r:id="rId29"/>
    <p:sldId id="58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03E05-84E6-4765-BD3B-C0DF9437C121}" v="655" dt="2025-05-13T17:50:12.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94660"/>
  </p:normalViewPr>
  <p:slideViewPr>
    <p:cSldViewPr snapToGrid="0">
      <p:cViewPr varScale="1">
        <p:scale>
          <a:sx n="70" d="100"/>
          <a:sy n="70" d="100"/>
        </p:scale>
        <p:origin x="2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Seaman" userId="8867bc0e-a36d-47a0-b783-e1e59d685e83" providerId="ADAL" clId="{E389DD3D-BBFC-420D-B1C2-BC312E44845F}"/>
    <pc:docChg chg="custSel modSld">
      <pc:chgData name="Abigail Seaman" userId="8867bc0e-a36d-47a0-b783-e1e59d685e83" providerId="ADAL" clId="{E389DD3D-BBFC-420D-B1C2-BC312E44845F}" dt="2025-02-19T18:18:00.030" v="43" actId="20577"/>
      <pc:docMkLst>
        <pc:docMk/>
      </pc:docMkLst>
      <pc:sldChg chg="modSp mod">
        <pc:chgData name="Abigail Seaman" userId="8867bc0e-a36d-47a0-b783-e1e59d685e83" providerId="ADAL" clId="{E389DD3D-BBFC-420D-B1C2-BC312E44845F}" dt="2025-02-19T16:47:40.978" v="7" actId="20577"/>
        <pc:sldMkLst>
          <pc:docMk/>
          <pc:sldMk cId="2265107101" sldId="258"/>
        </pc:sldMkLst>
        <pc:spChg chg="mod">
          <ac:chgData name="Abigail Seaman" userId="8867bc0e-a36d-47a0-b783-e1e59d685e83" providerId="ADAL" clId="{E389DD3D-BBFC-420D-B1C2-BC312E44845F}" dt="2025-02-19T16:47:40.978" v="7" actId="20577"/>
          <ac:spMkLst>
            <pc:docMk/>
            <pc:sldMk cId="2265107101" sldId="258"/>
            <ac:spMk id="2" creationId="{AD1D014A-7F43-863E-BC5A-B4FCBF36796A}"/>
          </ac:spMkLst>
        </pc:spChg>
        <pc:spChg chg="mod">
          <ac:chgData name="Abigail Seaman" userId="8867bc0e-a36d-47a0-b783-e1e59d685e83" providerId="ADAL" clId="{E389DD3D-BBFC-420D-B1C2-BC312E44845F}" dt="2025-02-19T16:47:35.329" v="1" actId="20577"/>
          <ac:spMkLst>
            <pc:docMk/>
            <pc:sldMk cId="2265107101" sldId="258"/>
            <ac:spMk id="3" creationId="{9EB2DD95-5ACC-F1C1-A706-7A3D363237FD}"/>
          </ac:spMkLst>
        </pc:spChg>
      </pc:sldChg>
      <pc:sldChg chg="modSp mod">
        <pc:chgData name="Abigail Seaman" userId="8867bc0e-a36d-47a0-b783-e1e59d685e83" providerId="ADAL" clId="{E389DD3D-BBFC-420D-B1C2-BC312E44845F}" dt="2025-02-19T17:42:29.634" v="21" actId="207"/>
        <pc:sldMkLst>
          <pc:docMk/>
          <pc:sldMk cId="3521078839" sldId="5843"/>
        </pc:sldMkLst>
        <pc:spChg chg="mod">
          <ac:chgData name="Abigail Seaman" userId="8867bc0e-a36d-47a0-b783-e1e59d685e83" providerId="ADAL" clId="{E389DD3D-BBFC-420D-B1C2-BC312E44845F}" dt="2025-02-19T17:42:29.634" v="21" actId="207"/>
          <ac:spMkLst>
            <pc:docMk/>
            <pc:sldMk cId="3521078839" sldId="5843"/>
            <ac:spMk id="7" creationId="{F9CE68B5-8801-8649-8956-74228E792EF8}"/>
          </ac:spMkLst>
        </pc:spChg>
      </pc:sldChg>
      <pc:sldChg chg="modSp mod">
        <pc:chgData name="Abigail Seaman" userId="8867bc0e-a36d-47a0-b783-e1e59d685e83" providerId="ADAL" clId="{E389DD3D-BBFC-420D-B1C2-BC312E44845F}" dt="2025-02-19T18:17:55.219" v="32" actId="20577"/>
        <pc:sldMkLst>
          <pc:docMk/>
          <pc:sldMk cId="1615906496" sldId="5854"/>
        </pc:sldMkLst>
        <pc:spChg chg="mod">
          <ac:chgData name="Abigail Seaman" userId="8867bc0e-a36d-47a0-b783-e1e59d685e83" providerId="ADAL" clId="{E389DD3D-BBFC-420D-B1C2-BC312E44845F}" dt="2025-02-19T18:17:55.219" v="32" actId="20577"/>
          <ac:spMkLst>
            <pc:docMk/>
            <pc:sldMk cId="1615906496" sldId="5854"/>
            <ac:spMk id="2" creationId="{48E94744-1583-36CF-9783-F42121E22DEC}"/>
          </ac:spMkLst>
        </pc:spChg>
      </pc:sldChg>
      <pc:sldChg chg="modNotesTx">
        <pc:chgData name="Abigail Seaman" userId="8867bc0e-a36d-47a0-b783-e1e59d685e83" providerId="ADAL" clId="{E389DD3D-BBFC-420D-B1C2-BC312E44845F}" dt="2025-02-19T17:00:48.919" v="20" actId="313"/>
        <pc:sldMkLst>
          <pc:docMk/>
          <pc:sldMk cId="1094444219" sldId="5856"/>
        </pc:sldMkLst>
      </pc:sldChg>
      <pc:sldChg chg="modSp mod">
        <pc:chgData name="Abigail Seaman" userId="8867bc0e-a36d-47a0-b783-e1e59d685e83" providerId="ADAL" clId="{E389DD3D-BBFC-420D-B1C2-BC312E44845F}" dt="2025-02-19T18:18:00.030" v="43" actId="20577"/>
        <pc:sldMkLst>
          <pc:docMk/>
          <pc:sldMk cId="553432178" sldId="5857"/>
        </pc:sldMkLst>
      </pc:sldChg>
    </pc:docChg>
  </pc:docChgLst>
  <pc:docChgLst>
    <pc:chgData name="Abigail Seaman" userId="8867bc0e-a36d-47a0-b783-e1e59d685e83" providerId="ADAL" clId="{C44D3792-C992-4DAC-9E78-37C99B47DCAE}"/>
    <pc:docChg chg="undo custSel addSld delSld modSld">
      <pc:chgData name="Abigail Seaman" userId="8867bc0e-a36d-47a0-b783-e1e59d685e83" providerId="ADAL" clId="{C44D3792-C992-4DAC-9E78-37C99B47DCAE}" dt="2025-04-09T23:45:31.890" v="121" actId="20577"/>
      <pc:docMkLst>
        <pc:docMk/>
      </pc:docMkLst>
      <pc:sldChg chg="modSp mod">
        <pc:chgData name="Abigail Seaman" userId="8867bc0e-a36d-47a0-b783-e1e59d685e83" providerId="ADAL" clId="{C44D3792-C992-4DAC-9E78-37C99B47DCAE}" dt="2025-04-07T21:39:04.349" v="14" actId="20577"/>
        <pc:sldMkLst>
          <pc:docMk/>
          <pc:sldMk cId="2265107101" sldId="258"/>
        </pc:sldMkLst>
        <pc:spChg chg="mod">
          <ac:chgData name="Abigail Seaman" userId="8867bc0e-a36d-47a0-b783-e1e59d685e83" providerId="ADAL" clId="{C44D3792-C992-4DAC-9E78-37C99B47DCAE}" dt="2025-04-07T21:39:04.349" v="14" actId="20577"/>
          <ac:spMkLst>
            <pc:docMk/>
            <pc:sldMk cId="2265107101" sldId="258"/>
            <ac:spMk id="2" creationId="{AD1D014A-7F43-863E-BC5A-B4FCBF36796A}"/>
          </ac:spMkLst>
        </pc:spChg>
        <pc:spChg chg="mod">
          <ac:chgData name="Abigail Seaman" userId="8867bc0e-a36d-47a0-b783-e1e59d685e83" providerId="ADAL" clId="{C44D3792-C992-4DAC-9E78-37C99B47DCAE}" dt="2025-04-07T21:31:27.092" v="6" actId="20577"/>
          <ac:spMkLst>
            <pc:docMk/>
            <pc:sldMk cId="2265107101" sldId="258"/>
            <ac:spMk id="3" creationId="{9EB2DD95-5ACC-F1C1-A706-7A3D363237FD}"/>
          </ac:spMkLst>
        </pc:spChg>
      </pc:sldChg>
      <pc:sldChg chg="addSp modSp mod">
        <pc:chgData name="Abigail Seaman" userId="8867bc0e-a36d-47a0-b783-e1e59d685e83" providerId="ADAL" clId="{C44D3792-C992-4DAC-9E78-37C99B47DCAE}" dt="2025-04-07T21:41:32.200" v="108" actId="404"/>
        <pc:sldMkLst>
          <pc:docMk/>
          <pc:sldMk cId="2452873687" sldId="259"/>
        </pc:sldMkLst>
        <pc:spChg chg="add mod">
          <ac:chgData name="Abigail Seaman" userId="8867bc0e-a36d-47a0-b783-e1e59d685e83" providerId="ADAL" clId="{C44D3792-C992-4DAC-9E78-37C99B47DCAE}" dt="2025-04-07T21:41:25.280" v="106" actId="207"/>
          <ac:spMkLst>
            <pc:docMk/>
            <pc:sldMk cId="2452873687" sldId="259"/>
            <ac:spMk id="3" creationId="{7BBD4F8B-DAFB-9ABD-8459-0AF2CD97E6CA}"/>
          </ac:spMkLst>
        </pc:spChg>
        <pc:spChg chg="mod">
          <ac:chgData name="Abigail Seaman" userId="8867bc0e-a36d-47a0-b783-e1e59d685e83" providerId="ADAL" clId="{C44D3792-C992-4DAC-9E78-37C99B47DCAE}" dt="2025-04-07T21:41:32.200" v="108" actId="404"/>
          <ac:spMkLst>
            <pc:docMk/>
            <pc:sldMk cId="2452873687" sldId="259"/>
            <ac:spMk id="5" creationId="{5189D229-2087-A689-F8F3-5D2D7E5763A9}"/>
          </ac:spMkLst>
        </pc:spChg>
      </pc:sldChg>
      <pc:sldChg chg="modSp">
        <pc:chgData name="Abigail Seaman" userId="8867bc0e-a36d-47a0-b783-e1e59d685e83" providerId="ADAL" clId="{C44D3792-C992-4DAC-9E78-37C99B47DCAE}" dt="2025-04-09T23:45:31.890" v="121" actId="20577"/>
        <pc:sldMkLst>
          <pc:docMk/>
          <pc:sldMk cId="1126608262" sldId="261"/>
        </pc:sldMkLst>
        <pc:graphicFrameChg chg="mod">
          <ac:chgData name="Abigail Seaman" userId="8867bc0e-a36d-47a0-b783-e1e59d685e83" providerId="ADAL" clId="{C44D3792-C992-4DAC-9E78-37C99B47DCAE}" dt="2025-04-09T23:45:31.890" v="121" actId="20577"/>
          <ac:graphicFrameMkLst>
            <pc:docMk/>
            <pc:sldMk cId="1126608262" sldId="261"/>
            <ac:graphicFrameMk id="5" creationId="{5888800E-6FEF-003B-B93F-1B9AEAFAC29F}"/>
          </ac:graphicFrameMkLst>
        </pc:graphicFrameChg>
      </pc:sldChg>
      <pc:sldChg chg="modSp">
        <pc:chgData name="Abigail Seaman" userId="8867bc0e-a36d-47a0-b783-e1e59d685e83" providerId="ADAL" clId="{C44D3792-C992-4DAC-9E78-37C99B47DCAE}" dt="2025-04-07T21:34:29.429" v="8" actId="478"/>
        <pc:sldMkLst>
          <pc:docMk/>
          <pc:sldMk cId="124179125" sldId="5863"/>
        </pc:sldMkLst>
        <pc:graphicFrameChg chg="mod">
          <ac:chgData name="Abigail Seaman" userId="8867bc0e-a36d-47a0-b783-e1e59d685e83" providerId="ADAL" clId="{C44D3792-C992-4DAC-9E78-37C99B47DCAE}" dt="2025-04-07T21:34:29.429" v="8" actId="478"/>
          <ac:graphicFrameMkLst>
            <pc:docMk/>
            <pc:sldMk cId="124179125" sldId="5863"/>
            <ac:graphicFrameMk id="4" creationId="{3E9F7886-238F-611A-DD83-69F830AA1615}"/>
          </ac:graphicFrameMkLst>
        </pc:graphicFrameChg>
      </pc:sldChg>
      <pc:sldChg chg="modSp new del mod">
        <pc:chgData name="Abigail Seaman" userId="8867bc0e-a36d-47a0-b783-e1e59d685e83" providerId="ADAL" clId="{C44D3792-C992-4DAC-9E78-37C99B47DCAE}" dt="2025-04-07T21:41:26.841" v="107" actId="47"/>
        <pc:sldMkLst>
          <pc:docMk/>
          <pc:sldMk cId="577726730" sldId="5864"/>
        </pc:sldMkLst>
      </pc:sldChg>
    </pc:docChg>
  </pc:docChgLst>
  <pc:docChgLst>
    <pc:chgData name="Abigail Seaman" userId="8867bc0e-a36d-47a0-b783-e1e59d685e83" providerId="ADAL" clId="{52CF6F1C-90E0-44EA-BA7B-A7DC0F6EB203}"/>
    <pc:docChg chg="undo redo custSel addSld delSld modSld sldOrd">
      <pc:chgData name="Abigail Seaman" userId="8867bc0e-a36d-47a0-b783-e1e59d685e83" providerId="ADAL" clId="{52CF6F1C-90E0-44EA-BA7B-A7DC0F6EB203}" dt="2025-01-31T18:25:53.883" v="2130" actId="1076"/>
      <pc:docMkLst>
        <pc:docMk/>
      </pc:docMkLst>
      <pc:sldChg chg="modSp mod">
        <pc:chgData name="Abigail Seaman" userId="8867bc0e-a36d-47a0-b783-e1e59d685e83" providerId="ADAL" clId="{52CF6F1C-90E0-44EA-BA7B-A7DC0F6EB203}" dt="2025-01-29T22:40:22.556" v="1179" actId="27636"/>
        <pc:sldMkLst>
          <pc:docMk/>
          <pc:sldMk cId="2265107101" sldId="258"/>
        </pc:sldMkLst>
      </pc:sldChg>
      <pc:sldChg chg="modSp mod">
        <pc:chgData name="Abigail Seaman" userId="8867bc0e-a36d-47a0-b783-e1e59d685e83" providerId="ADAL" clId="{52CF6F1C-90E0-44EA-BA7B-A7DC0F6EB203}" dt="2025-01-29T22:06:46.046" v="436" actId="14100"/>
        <pc:sldMkLst>
          <pc:docMk/>
          <pc:sldMk cId="2452873687" sldId="259"/>
        </pc:sldMkLst>
      </pc:sldChg>
      <pc:sldChg chg="modSp mod">
        <pc:chgData name="Abigail Seaman" userId="8867bc0e-a36d-47a0-b783-e1e59d685e83" providerId="ADAL" clId="{52CF6F1C-90E0-44EA-BA7B-A7DC0F6EB203}" dt="2025-01-29T00:17:45.327" v="217" actId="5793"/>
        <pc:sldMkLst>
          <pc:docMk/>
          <pc:sldMk cId="147627861" sldId="260"/>
        </pc:sldMkLst>
      </pc:sldChg>
      <pc:sldChg chg="addSp delSp modSp mod">
        <pc:chgData name="Abigail Seaman" userId="8867bc0e-a36d-47a0-b783-e1e59d685e83" providerId="ADAL" clId="{52CF6F1C-90E0-44EA-BA7B-A7DC0F6EB203}" dt="2025-01-29T00:14:01.688" v="182"/>
        <pc:sldMkLst>
          <pc:docMk/>
          <pc:sldMk cId="1126608262" sldId="261"/>
        </pc:sldMkLst>
      </pc:sldChg>
      <pc:sldChg chg="addSp delSp modSp mod modClrScheme chgLayout">
        <pc:chgData name="Abigail Seaman" userId="8867bc0e-a36d-47a0-b783-e1e59d685e83" providerId="ADAL" clId="{52CF6F1C-90E0-44EA-BA7B-A7DC0F6EB203}" dt="2025-01-30T19:22:38.336" v="2031" actId="208"/>
        <pc:sldMkLst>
          <pc:docMk/>
          <pc:sldMk cId="753413464" sldId="262"/>
        </pc:sldMkLst>
      </pc:sldChg>
      <pc:sldChg chg="modSp">
        <pc:chgData name="Abigail Seaman" userId="8867bc0e-a36d-47a0-b783-e1e59d685e83" providerId="ADAL" clId="{52CF6F1C-90E0-44EA-BA7B-A7DC0F6EB203}" dt="2025-01-29T00:17:00.105" v="209"/>
        <pc:sldMkLst>
          <pc:docMk/>
          <pc:sldMk cId="1055419737" sldId="265"/>
        </pc:sldMkLst>
      </pc:sldChg>
      <pc:sldChg chg="modSp mod">
        <pc:chgData name="Abigail Seaman" userId="8867bc0e-a36d-47a0-b783-e1e59d685e83" providerId="ADAL" clId="{52CF6F1C-90E0-44EA-BA7B-A7DC0F6EB203}" dt="2025-01-29T22:04:57.389" v="308" actId="20577"/>
        <pc:sldMkLst>
          <pc:docMk/>
          <pc:sldMk cId="0" sldId="5839"/>
        </pc:sldMkLst>
      </pc:sldChg>
      <pc:sldChg chg="addSp delSp modSp mod modAnim">
        <pc:chgData name="Abigail Seaman" userId="8867bc0e-a36d-47a0-b783-e1e59d685e83" providerId="ADAL" clId="{52CF6F1C-90E0-44EA-BA7B-A7DC0F6EB203}" dt="2025-01-30T19:30:39.381" v="2060"/>
        <pc:sldMkLst>
          <pc:docMk/>
          <pc:sldMk cId="2253975777" sldId="5840"/>
        </pc:sldMkLst>
      </pc:sldChg>
      <pc:sldChg chg="addSp delSp modSp mod modAnim">
        <pc:chgData name="Abigail Seaman" userId="8867bc0e-a36d-47a0-b783-e1e59d685e83" providerId="ADAL" clId="{52CF6F1C-90E0-44EA-BA7B-A7DC0F6EB203}" dt="2025-01-30T18:59:48.686" v="1568"/>
        <pc:sldMkLst>
          <pc:docMk/>
          <pc:sldMk cId="865382388" sldId="5841"/>
        </pc:sldMkLst>
      </pc:sldChg>
      <pc:sldChg chg="modSp mod">
        <pc:chgData name="Abigail Seaman" userId="8867bc0e-a36d-47a0-b783-e1e59d685e83" providerId="ADAL" clId="{52CF6F1C-90E0-44EA-BA7B-A7DC0F6EB203}" dt="2025-01-30T18:47:46.340" v="1496" actId="1076"/>
        <pc:sldMkLst>
          <pc:docMk/>
          <pc:sldMk cId="3433009940" sldId="5842"/>
        </pc:sldMkLst>
      </pc:sldChg>
      <pc:sldChg chg="modSp mod">
        <pc:chgData name="Abigail Seaman" userId="8867bc0e-a36d-47a0-b783-e1e59d685e83" providerId="ADAL" clId="{52CF6F1C-90E0-44EA-BA7B-A7DC0F6EB203}" dt="2025-01-30T18:38:17.379" v="1387" actId="20577"/>
        <pc:sldMkLst>
          <pc:docMk/>
          <pc:sldMk cId="1547100454" sldId="5844"/>
        </pc:sldMkLst>
      </pc:sldChg>
      <pc:sldChg chg="addSp delSp modSp mod">
        <pc:chgData name="Abigail Seaman" userId="8867bc0e-a36d-47a0-b783-e1e59d685e83" providerId="ADAL" clId="{52CF6F1C-90E0-44EA-BA7B-A7DC0F6EB203}" dt="2025-01-31T18:25:53.883" v="2130" actId="1076"/>
        <pc:sldMkLst>
          <pc:docMk/>
          <pc:sldMk cId="690063336" sldId="5845"/>
        </pc:sldMkLst>
      </pc:sldChg>
      <pc:sldChg chg="addSp delSp modSp mod">
        <pc:chgData name="Abigail Seaman" userId="8867bc0e-a36d-47a0-b783-e1e59d685e83" providerId="ADAL" clId="{52CF6F1C-90E0-44EA-BA7B-A7DC0F6EB203}" dt="2025-01-30T21:09:29.966" v="2099" actId="1076"/>
        <pc:sldMkLst>
          <pc:docMk/>
          <pc:sldMk cId="1603168893" sldId="5846"/>
        </pc:sldMkLst>
      </pc:sldChg>
      <pc:sldChg chg="modAnim">
        <pc:chgData name="Abigail Seaman" userId="8867bc0e-a36d-47a0-b783-e1e59d685e83" providerId="ADAL" clId="{52CF6F1C-90E0-44EA-BA7B-A7DC0F6EB203}" dt="2025-01-31T18:25:26.692" v="2129"/>
        <pc:sldMkLst>
          <pc:docMk/>
          <pc:sldMk cId="2307332139" sldId="5847"/>
        </pc:sldMkLst>
      </pc:sldChg>
      <pc:sldChg chg="addSp delSp modSp mod">
        <pc:chgData name="Abigail Seaman" userId="8867bc0e-a36d-47a0-b783-e1e59d685e83" providerId="ADAL" clId="{52CF6F1C-90E0-44EA-BA7B-A7DC0F6EB203}" dt="2025-01-30T21:11:08.881" v="2125" actId="1076"/>
        <pc:sldMkLst>
          <pc:docMk/>
          <pc:sldMk cId="2091599612" sldId="5848"/>
        </pc:sldMkLst>
      </pc:sldChg>
      <pc:sldChg chg="addSp delSp modSp mod modAnim">
        <pc:chgData name="Abigail Seaman" userId="8867bc0e-a36d-47a0-b783-e1e59d685e83" providerId="ADAL" clId="{52CF6F1C-90E0-44EA-BA7B-A7DC0F6EB203}" dt="2025-01-30T21:11:15.660" v="2127" actId="14100"/>
        <pc:sldMkLst>
          <pc:docMk/>
          <pc:sldMk cId="2912705330" sldId="5850"/>
        </pc:sldMkLst>
      </pc:sldChg>
      <pc:sldChg chg="addSp modSp mod">
        <pc:chgData name="Abigail Seaman" userId="8867bc0e-a36d-47a0-b783-e1e59d685e83" providerId="ADAL" clId="{52CF6F1C-90E0-44EA-BA7B-A7DC0F6EB203}" dt="2025-01-30T18:53:34.778" v="1509"/>
        <pc:sldMkLst>
          <pc:docMk/>
          <pc:sldMk cId="3740117024" sldId="5851"/>
        </pc:sldMkLst>
      </pc:sldChg>
      <pc:sldChg chg="modSp mod">
        <pc:chgData name="Abigail Seaman" userId="8867bc0e-a36d-47a0-b783-e1e59d685e83" providerId="ADAL" clId="{52CF6F1C-90E0-44EA-BA7B-A7DC0F6EB203}" dt="2025-01-30T19:25:28.824" v="2049" actId="404"/>
        <pc:sldMkLst>
          <pc:docMk/>
          <pc:sldMk cId="2167985371" sldId="5852"/>
        </pc:sldMkLst>
      </pc:sldChg>
      <pc:sldChg chg="modSp mod modNotesTx">
        <pc:chgData name="Abigail Seaman" userId="8867bc0e-a36d-47a0-b783-e1e59d685e83" providerId="ADAL" clId="{52CF6F1C-90E0-44EA-BA7B-A7DC0F6EB203}" dt="2025-01-29T22:12:56.783" v="569" actId="20577"/>
        <pc:sldMkLst>
          <pc:docMk/>
          <pc:sldMk cId="210862451" sldId="5853"/>
        </pc:sldMkLst>
      </pc:sldChg>
      <pc:sldChg chg="addSp modSp mod ord">
        <pc:chgData name="Abigail Seaman" userId="8867bc0e-a36d-47a0-b783-e1e59d685e83" providerId="ADAL" clId="{52CF6F1C-90E0-44EA-BA7B-A7DC0F6EB203}" dt="2025-01-30T19:07:15.459" v="1604" actId="207"/>
        <pc:sldMkLst>
          <pc:docMk/>
          <pc:sldMk cId="1615906496" sldId="5854"/>
        </pc:sldMkLst>
      </pc:sldChg>
      <pc:sldChg chg="modSp mod">
        <pc:chgData name="Abigail Seaman" userId="8867bc0e-a36d-47a0-b783-e1e59d685e83" providerId="ADAL" clId="{52CF6F1C-90E0-44EA-BA7B-A7DC0F6EB203}" dt="2025-01-30T19:26:41.243" v="2056" actId="2062"/>
        <pc:sldMkLst>
          <pc:docMk/>
          <pc:sldMk cId="4067252389" sldId="5855"/>
        </pc:sldMkLst>
      </pc:sldChg>
      <pc:sldChg chg="modSp mod modNotesTx">
        <pc:chgData name="Abigail Seaman" userId="8867bc0e-a36d-47a0-b783-e1e59d685e83" providerId="ADAL" clId="{52CF6F1C-90E0-44EA-BA7B-A7DC0F6EB203}" dt="2025-01-30T19:26:34.617" v="2055" actId="2062"/>
        <pc:sldMkLst>
          <pc:docMk/>
          <pc:sldMk cId="1094444219" sldId="5856"/>
        </pc:sldMkLst>
      </pc:sldChg>
      <pc:sldChg chg="modSp mod">
        <pc:chgData name="Abigail Seaman" userId="8867bc0e-a36d-47a0-b783-e1e59d685e83" providerId="ADAL" clId="{52CF6F1C-90E0-44EA-BA7B-A7DC0F6EB203}" dt="2025-01-30T19:04:43.166" v="1583" actId="2062"/>
        <pc:sldMkLst>
          <pc:docMk/>
          <pc:sldMk cId="553432178" sldId="5857"/>
        </pc:sldMkLst>
      </pc:sldChg>
      <pc:sldChg chg="addSp delSp add del mod">
        <pc:chgData name="Abigail Seaman" userId="8867bc0e-a36d-47a0-b783-e1e59d685e83" providerId="ADAL" clId="{52CF6F1C-90E0-44EA-BA7B-A7DC0F6EB203}" dt="2025-01-30T19:00:27.527" v="1572" actId="47"/>
        <pc:sldMkLst>
          <pc:docMk/>
          <pc:sldMk cId="348717534" sldId="5858"/>
        </pc:sldMkLst>
      </pc:sldChg>
      <pc:sldChg chg="modSp new del mod">
        <pc:chgData name="Abigail Seaman" userId="8867bc0e-a36d-47a0-b783-e1e59d685e83" providerId="ADAL" clId="{52CF6F1C-90E0-44EA-BA7B-A7DC0F6EB203}" dt="2025-01-30T18:47:06.722" v="1494" actId="2696"/>
        <pc:sldMkLst>
          <pc:docMk/>
          <pc:sldMk cId="2702798361" sldId="5859"/>
        </pc:sldMkLst>
      </pc:sldChg>
      <pc:sldChg chg="addSp delSp modSp new mod modClrScheme chgLayout">
        <pc:chgData name="Abigail Seaman" userId="8867bc0e-a36d-47a0-b783-e1e59d685e83" providerId="ADAL" clId="{52CF6F1C-90E0-44EA-BA7B-A7DC0F6EB203}" dt="2025-01-30T19:29:30.331" v="2059" actId="122"/>
        <pc:sldMkLst>
          <pc:docMk/>
          <pc:sldMk cId="3245201543" sldId="5860"/>
        </pc:sldMkLst>
      </pc:sldChg>
      <pc:sldChg chg="addSp delSp modSp new mod modClrScheme modAnim chgLayout">
        <pc:chgData name="Abigail Seaman" userId="8867bc0e-a36d-47a0-b783-e1e59d685e83" providerId="ADAL" clId="{52CF6F1C-90E0-44EA-BA7B-A7DC0F6EB203}" dt="2025-01-30T19:20:55.198" v="1833"/>
        <pc:sldMkLst>
          <pc:docMk/>
          <pc:sldMk cId="3840421559" sldId="5861"/>
        </pc:sldMkLst>
      </pc:sldChg>
      <pc:sldChg chg="modSp new mod">
        <pc:chgData name="Abigail Seaman" userId="8867bc0e-a36d-47a0-b783-e1e59d685e83" providerId="ADAL" clId="{52CF6F1C-90E0-44EA-BA7B-A7DC0F6EB203}" dt="2025-01-30T19:21:34.487" v="2025" actId="5793"/>
        <pc:sldMkLst>
          <pc:docMk/>
          <pc:sldMk cId="3257985085" sldId="5862"/>
        </pc:sldMkLst>
      </pc:sldChg>
      <pc:sldChg chg="addSp delSp modSp new mod modNotesTx">
        <pc:chgData name="Abigail Seaman" userId="8867bc0e-a36d-47a0-b783-e1e59d685e83" providerId="ADAL" clId="{52CF6F1C-90E0-44EA-BA7B-A7DC0F6EB203}" dt="2025-01-30T19:21:56.838" v="2030" actId="20577"/>
        <pc:sldMkLst>
          <pc:docMk/>
          <pc:sldMk cId="124179125" sldId="5863"/>
        </pc:sldMkLst>
      </pc:sldChg>
    </pc:docChg>
  </pc:docChgLst>
  <pc:docChgLst>
    <pc:chgData name="Abigail Seaman" userId="8867bc0e-a36d-47a0-b783-e1e59d685e83" providerId="ADAL" clId="{FC603E05-84E6-4765-BD3B-C0DF9437C121}"/>
    <pc:docChg chg="undo custSel addSld delSld modSld sldOrd">
      <pc:chgData name="Abigail Seaman" userId="8867bc0e-a36d-47a0-b783-e1e59d685e83" providerId="ADAL" clId="{FC603E05-84E6-4765-BD3B-C0DF9437C121}" dt="2025-05-13T17:50:26.397" v="1146"/>
      <pc:docMkLst>
        <pc:docMk/>
      </pc:docMkLst>
      <pc:sldChg chg="modSp mod">
        <pc:chgData name="Abigail Seaman" userId="8867bc0e-a36d-47a0-b783-e1e59d685e83" providerId="ADAL" clId="{FC603E05-84E6-4765-BD3B-C0DF9437C121}" dt="2025-05-11T19:39:17.042" v="17" actId="20577"/>
        <pc:sldMkLst>
          <pc:docMk/>
          <pc:sldMk cId="2265107101" sldId="258"/>
        </pc:sldMkLst>
        <pc:spChg chg="mod">
          <ac:chgData name="Abigail Seaman" userId="8867bc0e-a36d-47a0-b783-e1e59d685e83" providerId="ADAL" clId="{FC603E05-84E6-4765-BD3B-C0DF9437C121}" dt="2025-05-11T19:37:56.927" v="7" actId="20577"/>
          <ac:spMkLst>
            <pc:docMk/>
            <pc:sldMk cId="2265107101" sldId="258"/>
            <ac:spMk id="2" creationId="{AD1D014A-7F43-863E-BC5A-B4FCBF36796A}"/>
          </ac:spMkLst>
        </pc:spChg>
        <pc:spChg chg="mod">
          <ac:chgData name="Abigail Seaman" userId="8867bc0e-a36d-47a0-b783-e1e59d685e83" providerId="ADAL" clId="{FC603E05-84E6-4765-BD3B-C0DF9437C121}" dt="2025-05-11T19:39:17.042" v="17" actId="20577"/>
          <ac:spMkLst>
            <pc:docMk/>
            <pc:sldMk cId="2265107101" sldId="258"/>
            <ac:spMk id="3" creationId="{9EB2DD95-5ACC-F1C1-A706-7A3D363237FD}"/>
          </ac:spMkLst>
        </pc:spChg>
      </pc:sldChg>
      <pc:sldChg chg="add del mod modShow">
        <pc:chgData name="Abigail Seaman" userId="8867bc0e-a36d-47a0-b783-e1e59d685e83" providerId="ADAL" clId="{FC603E05-84E6-4765-BD3B-C0DF9437C121}" dt="2025-05-11T19:47:38.011" v="551" actId="729"/>
        <pc:sldMkLst>
          <pc:docMk/>
          <pc:sldMk cId="2452873687" sldId="259"/>
        </pc:sldMkLst>
      </pc:sldChg>
      <pc:sldChg chg="ord">
        <pc:chgData name="Abigail Seaman" userId="8867bc0e-a36d-47a0-b783-e1e59d685e83" providerId="ADAL" clId="{FC603E05-84E6-4765-BD3B-C0DF9437C121}" dt="2025-05-11T19:49:43.229" v="640"/>
        <pc:sldMkLst>
          <pc:docMk/>
          <pc:sldMk cId="147627861" sldId="260"/>
        </pc:sldMkLst>
      </pc:sldChg>
      <pc:sldChg chg="modSp ord">
        <pc:chgData name="Abigail Seaman" userId="8867bc0e-a36d-47a0-b783-e1e59d685e83" providerId="ADAL" clId="{FC603E05-84E6-4765-BD3B-C0DF9437C121}" dt="2025-05-11T19:50:05.949" v="646"/>
        <pc:sldMkLst>
          <pc:docMk/>
          <pc:sldMk cId="1126608262" sldId="261"/>
        </pc:sldMkLst>
        <pc:graphicFrameChg chg="mod">
          <ac:chgData name="Abigail Seaman" userId="8867bc0e-a36d-47a0-b783-e1e59d685e83" providerId="ADAL" clId="{FC603E05-84E6-4765-BD3B-C0DF9437C121}" dt="2025-05-11T19:43:06.338" v="229"/>
          <ac:graphicFrameMkLst>
            <pc:docMk/>
            <pc:sldMk cId="1126608262" sldId="261"/>
            <ac:graphicFrameMk id="5" creationId="{5888800E-6FEF-003B-B93F-1B9AEAFAC29F}"/>
          </ac:graphicFrameMkLst>
        </pc:graphicFrameChg>
      </pc:sldChg>
      <pc:sldChg chg="modSp mod ord">
        <pc:chgData name="Abigail Seaman" userId="8867bc0e-a36d-47a0-b783-e1e59d685e83" providerId="ADAL" clId="{FC603E05-84E6-4765-BD3B-C0DF9437C121}" dt="2025-05-11T19:44:26.028" v="263" actId="20577"/>
        <pc:sldMkLst>
          <pc:docMk/>
          <pc:sldMk cId="753413464" sldId="262"/>
        </pc:sldMkLst>
        <pc:spChg chg="mod">
          <ac:chgData name="Abigail Seaman" userId="8867bc0e-a36d-47a0-b783-e1e59d685e83" providerId="ADAL" clId="{FC603E05-84E6-4765-BD3B-C0DF9437C121}" dt="2025-05-11T19:44:13.291" v="262" actId="20577"/>
          <ac:spMkLst>
            <pc:docMk/>
            <pc:sldMk cId="753413464" sldId="262"/>
            <ac:spMk id="2" creationId="{61F9E115-84D1-1C91-09E2-2D7D522CE960}"/>
          </ac:spMkLst>
        </pc:spChg>
        <pc:graphicFrameChg chg="mod">
          <ac:chgData name="Abigail Seaman" userId="8867bc0e-a36d-47a0-b783-e1e59d685e83" providerId="ADAL" clId="{FC603E05-84E6-4765-BD3B-C0DF9437C121}" dt="2025-05-11T19:44:26.028" v="263" actId="20577"/>
          <ac:graphicFrameMkLst>
            <pc:docMk/>
            <pc:sldMk cId="753413464" sldId="262"/>
            <ac:graphicFrameMk id="15" creationId="{769982D2-C8C6-D0AF-4547-156E9A736E75}"/>
          </ac:graphicFrameMkLst>
        </pc:graphicFrameChg>
      </pc:sldChg>
      <pc:sldChg chg="add del mod modShow">
        <pc:chgData name="Abigail Seaman" userId="8867bc0e-a36d-47a0-b783-e1e59d685e83" providerId="ADAL" clId="{FC603E05-84E6-4765-BD3B-C0DF9437C121}" dt="2025-05-11T19:47:38.011" v="551" actId="729"/>
        <pc:sldMkLst>
          <pc:docMk/>
          <pc:sldMk cId="2376992593" sldId="263"/>
        </pc:sldMkLst>
      </pc:sldChg>
      <pc:sldChg chg="add del mod modShow">
        <pc:chgData name="Abigail Seaman" userId="8867bc0e-a36d-47a0-b783-e1e59d685e83" providerId="ADAL" clId="{FC603E05-84E6-4765-BD3B-C0DF9437C121}" dt="2025-05-11T19:47:38.011" v="551" actId="729"/>
        <pc:sldMkLst>
          <pc:docMk/>
          <pc:sldMk cId="3572311221" sldId="264"/>
        </pc:sldMkLst>
      </pc:sldChg>
      <pc:sldChg chg="add del mod modShow">
        <pc:chgData name="Abigail Seaman" userId="8867bc0e-a36d-47a0-b783-e1e59d685e83" providerId="ADAL" clId="{FC603E05-84E6-4765-BD3B-C0DF9437C121}" dt="2025-05-11T19:47:38.011" v="551" actId="729"/>
        <pc:sldMkLst>
          <pc:docMk/>
          <pc:sldMk cId="1055419737" sldId="265"/>
        </pc:sldMkLst>
      </pc:sldChg>
      <pc:sldChg chg="mod modShow">
        <pc:chgData name="Abigail Seaman" userId="8867bc0e-a36d-47a0-b783-e1e59d685e83" providerId="ADAL" clId="{FC603E05-84E6-4765-BD3B-C0DF9437C121}" dt="2025-05-11T19:47:44.482" v="552" actId="729"/>
        <pc:sldMkLst>
          <pc:docMk/>
          <pc:sldMk cId="2253975777" sldId="5840"/>
        </pc:sldMkLst>
      </pc:sldChg>
      <pc:sldChg chg="mod modShow">
        <pc:chgData name="Abigail Seaman" userId="8867bc0e-a36d-47a0-b783-e1e59d685e83" providerId="ADAL" clId="{FC603E05-84E6-4765-BD3B-C0DF9437C121}" dt="2025-05-11T19:47:55.956" v="553" actId="729"/>
        <pc:sldMkLst>
          <pc:docMk/>
          <pc:sldMk cId="865382388" sldId="5841"/>
        </pc:sldMkLst>
      </pc:sldChg>
      <pc:sldChg chg="mod modShow">
        <pc:chgData name="Abigail Seaman" userId="8867bc0e-a36d-47a0-b783-e1e59d685e83" providerId="ADAL" clId="{FC603E05-84E6-4765-BD3B-C0DF9437C121}" dt="2025-05-11T19:47:55.956" v="553" actId="729"/>
        <pc:sldMkLst>
          <pc:docMk/>
          <pc:sldMk cId="3433009940" sldId="5842"/>
        </pc:sldMkLst>
      </pc:sldChg>
      <pc:sldChg chg="mod modShow">
        <pc:chgData name="Abigail Seaman" userId="8867bc0e-a36d-47a0-b783-e1e59d685e83" providerId="ADAL" clId="{FC603E05-84E6-4765-BD3B-C0DF9437C121}" dt="2025-05-11T19:47:59.585" v="554" actId="729"/>
        <pc:sldMkLst>
          <pc:docMk/>
          <pc:sldMk cId="3521078839" sldId="5843"/>
        </pc:sldMkLst>
      </pc:sldChg>
      <pc:sldChg chg="mod modShow">
        <pc:chgData name="Abigail Seaman" userId="8867bc0e-a36d-47a0-b783-e1e59d685e83" providerId="ADAL" clId="{FC603E05-84E6-4765-BD3B-C0DF9437C121}" dt="2025-05-11T19:48:11.119" v="556" actId="729"/>
        <pc:sldMkLst>
          <pc:docMk/>
          <pc:sldMk cId="1547100454" sldId="5844"/>
        </pc:sldMkLst>
      </pc:sldChg>
      <pc:sldChg chg="addSp delSp modSp mod ord">
        <pc:chgData name="Abigail Seaman" userId="8867bc0e-a36d-47a0-b783-e1e59d685e83" providerId="ADAL" clId="{FC603E05-84E6-4765-BD3B-C0DF9437C121}" dt="2025-05-11T19:55:15.593" v="746" actId="1076"/>
        <pc:sldMkLst>
          <pc:docMk/>
          <pc:sldMk cId="690063336" sldId="5845"/>
        </pc:sldMkLst>
        <pc:spChg chg="mod">
          <ac:chgData name="Abigail Seaman" userId="8867bc0e-a36d-47a0-b783-e1e59d685e83" providerId="ADAL" clId="{FC603E05-84E6-4765-BD3B-C0DF9437C121}" dt="2025-05-11T19:48:34.143" v="630" actId="20577"/>
          <ac:spMkLst>
            <pc:docMk/>
            <pc:sldMk cId="690063336" sldId="5845"/>
            <ac:spMk id="2" creationId="{92D30A53-3108-4F33-A58E-7D6AB0F91F8B}"/>
          </ac:spMkLst>
        </pc:spChg>
        <pc:picChg chg="add mod">
          <ac:chgData name="Abigail Seaman" userId="8867bc0e-a36d-47a0-b783-e1e59d685e83" providerId="ADAL" clId="{FC603E05-84E6-4765-BD3B-C0DF9437C121}" dt="2025-05-11T19:55:15.593" v="746" actId="1076"/>
          <ac:picMkLst>
            <pc:docMk/>
            <pc:sldMk cId="690063336" sldId="5845"/>
            <ac:picMk id="5" creationId="{4B90A79D-9E28-1CB0-350F-FDCBDDB7EC53}"/>
          </ac:picMkLst>
        </pc:picChg>
      </pc:sldChg>
      <pc:sldChg chg="del">
        <pc:chgData name="Abigail Seaman" userId="8867bc0e-a36d-47a0-b783-e1e59d685e83" providerId="ADAL" clId="{FC603E05-84E6-4765-BD3B-C0DF9437C121}" dt="2025-05-11T19:48:37.447" v="631" actId="47"/>
        <pc:sldMkLst>
          <pc:docMk/>
          <pc:sldMk cId="1603168893" sldId="5846"/>
        </pc:sldMkLst>
      </pc:sldChg>
      <pc:sldChg chg="mod modShow">
        <pc:chgData name="Abigail Seaman" userId="8867bc0e-a36d-47a0-b783-e1e59d685e83" providerId="ADAL" clId="{FC603E05-84E6-4765-BD3B-C0DF9437C121}" dt="2025-05-11T19:48:47.731" v="632" actId="729"/>
        <pc:sldMkLst>
          <pc:docMk/>
          <pc:sldMk cId="2307332139" sldId="5847"/>
        </pc:sldMkLst>
      </pc:sldChg>
      <pc:sldChg chg="modSp mod ord">
        <pc:chgData name="Abigail Seaman" userId="8867bc0e-a36d-47a0-b783-e1e59d685e83" providerId="ADAL" clId="{FC603E05-84E6-4765-BD3B-C0DF9437C121}" dt="2025-05-11T19:55:18.734" v="747" actId="1076"/>
        <pc:sldMkLst>
          <pc:docMk/>
          <pc:sldMk cId="2091599612" sldId="5848"/>
        </pc:sldMkLst>
        <pc:picChg chg="mod">
          <ac:chgData name="Abigail Seaman" userId="8867bc0e-a36d-47a0-b783-e1e59d685e83" providerId="ADAL" clId="{FC603E05-84E6-4765-BD3B-C0DF9437C121}" dt="2025-05-11T19:55:18.734" v="747" actId="1076"/>
          <ac:picMkLst>
            <pc:docMk/>
            <pc:sldMk cId="2091599612" sldId="5848"/>
            <ac:picMk id="4" creationId="{EF071DB4-A553-56D6-1F52-D511236C2518}"/>
          </ac:picMkLst>
        </pc:picChg>
      </pc:sldChg>
      <pc:sldChg chg="mod modShow">
        <pc:chgData name="Abigail Seaman" userId="8867bc0e-a36d-47a0-b783-e1e59d685e83" providerId="ADAL" clId="{FC603E05-84E6-4765-BD3B-C0DF9437C121}" dt="2025-05-11T19:47:55.956" v="553" actId="729"/>
        <pc:sldMkLst>
          <pc:docMk/>
          <pc:sldMk cId="3111772514" sldId="5849"/>
        </pc:sldMkLst>
      </pc:sldChg>
      <pc:sldChg chg="mod modShow">
        <pc:chgData name="Abigail Seaman" userId="8867bc0e-a36d-47a0-b783-e1e59d685e83" providerId="ADAL" clId="{FC603E05-84E6-4765-BD3B-C0DF9437C121}" dt="2025-05-11T19:48:17.046" v="557" actId="729"/>
        <pc:sldMkLst>
          <pc:docMk/>
          <pc:sldMk cId="2912705330" sldId="5850"/>
        </pc:sldMkLst>
      </pc:sldChg>
      <pc:sldChg chg="mod modShow">
        <pc:chgData name="Abigail Seaman" userId="8867bc0e-a36d-47a0-b783-e1e59d685e83" providerId="ADAL" clId="{FC603E05-84E6-4765-BD3B-C0DF9437C121}" dt="2025-05-11T19:47:55.956" v="553" actId="729"/>
        <pc:sldMkLst>
          <pc:docMk/>
          <pc:sldMk cId="3740117024" sldId="5851"/>
        </pc:sldMkLst>
      </pc:sldChg>
      <pc:sldChg chg="addSp modSp mod ord modAnim">
        <pc:chgData name="Abigail Seaman" userId="8867bc0e-a36d-47a0-b783-e1e59d685e83" providerId="ADAL" clId="{FC603E05-84E6-4765-BD3B-C0DF9437C121}" dt="2025-05-11T20:08:47.205" v="759"/>
        <pc:sldMkLst>
          <pc:docMk/>
          <pc:sldMk cId="2167985371" sldId="5852"/>
        </pc:sldMkLst>
        <pc:graphicFrameChg chg="add mod">
          <ac:chgData name="Abigail Seaman" userId="8867bc0e-a36d-47a0-b783-e1e59d685e83" providerId="ADAL" clId="{FC603E05-84E6-4765-BD3B-C0DF9437C121}" dt="2025-05-11T20:08:44.583" v="758" actId="1076"/>
          <ac:graphicFrameMkLst>
            <pc:docMk/>
            <pc:sldMk cId="2167985371" sldId="5852"/>
            <ac:graphicFrameMk id="3" creationId="{AE8F186E-2EA0-7035-6F70-3E09E4C115F0}"/>
          </ac:graphicFrameMkLst>
        </pc:graphicFrameChg>
        <pc:graphicFrameChg chg="mod modGraphic">
          <ac:chgData name="Abigail Seaman" userId="8867bc0e-a36d-47a0-b783-e1e59d685e83" providerId="ADAL" clId="{FC603E05-84E6-4765-BD3B-C0DF9437C121}" dt="2025-05-11T19:52:35.865" v="698"/>
          <ac:graphicFrameMkLst>
            <pc:docMk/>
            <pc:sldMk cId="2167985371" sldId="5852"/>
            <ac:graphicFrameMk id="5" creationId="{6CFBD293-346D-F238-B0DD-1A58366D823C}"/>
          </ac:graphicFrameMkLst>
        </pc:graphicFrameChg>
      </pc:sldChg>
      <pc:sldChg chg="mod modShow">
        <pc:chgData name="Abigail Seaman" userId="8867bc0e-a36d-47a0-b783-e1e59d685e83" providerId="ADAL" clId="{FC603E05-84E6-4765-BD3B-C0DF9437C121}" dt="2025-05-11T19:48:04.598" v="555" actId="729"/>
        <pc:sldMkLst>
          <pc:docMk/>
          <pc:sldMk cId="210862451" sldId="5853"/>
        </pc:sldMkLst>
      </pc:sldChg>
      <pc:sldChg chg="mod modShow">
        <pc:chgData name="Abigail Seaman" userId="8867bc0e-a36d-47a0-b783-e1e59d685e83" providerId="ADAL" clId="{FC603E05-84E6-4765-BD3B-C0DF9437C121}" dt="2025-05-11T19:48:52.379" v="634" actId="729"/>
        <pc:sldMkLst>
          <pc:docMk/>
          <pc:sldMk cId="1615906496" sldId="5854"/>
        </pc:sldMkLst>
      </pc:sldChg>
      <pc:sldChg chg="mod modShow">
        <pc:chgData name="Abigail Seaman" userId="8867bc0e-a36d-47a0-b783-e1e59d685e83" providerId="ADAL" clId="{FC603E05-84E6-4765-BD3B-C0DF9437C121}" dt="2025-05-11T19:48:56.414" v="635" actId="729"/>
        <pc:sldMkLst>
          <pc:docMk/>
          <pc:sldMk cId="4067252389" sldId="5855"/>
        </pc:sldMkLst>
      </pc:sldChg>
      <pc:sldChg chg="modSp mod ord modShow">
        <pc:chgData name="Abigail Seaman" userId="8867bc0e-a36d-47a0-b783-e1e59d685e83" providerId="ADAL" clId="{FC603E05-84E6-4765-BD3B-C0DF9437C121}" dt="2025-05-11T19:55:41.768" v="752" actId="113"/>
        <pc:sldMkLst>
          <pc:docMk/>
          <pc:sldMk cId="1094444219" sldId="5856"/>
        </pc:sldMkLst>
        <pc:graphicFrameChg chg="mod modGraphic">
          <ac:chgData name="Abigail Seaman" userId="8867bc0e-a36d-47a0-b783-e1e59d685e83" providerId="ADAL" clId="{FC603E05-84E6-4765-BD3B-C0DF9437C121}" dt="2025-05-11T19:55:41.768" v="752" actId="113"/>
          <ac:graphicFrameMkLst>
            <pc:docMk/>
            <pc:sldMk cId="1094444219" sldId="5856"/>
            <ac:graphicFrameMk id="5" creationId="{3D9D9C75-2985-374E-D763-12224A69A3D7}"/>
          </ac:graphicFrameMkLst>
        </pc:graphicFrameChg>
      </pc:sldChg>
      <pc:sldChg chg="del">
        <pc:chgData name="Abigail Seaman" userId="8867bc0e-a36d-47a0-b783-e1e59d685e83" providerId="ADAL" clId="{FC603E05-84E6-4765-BD3B-C0DF9437C121}" dt="2025-05-11T19:48:49.159" v="633" actId="47"/>
        <pc:sldMkLst>
          <pc:docMk/>
          <pc:sldMk cId="553432178" sldId="5857"/>
        </pc:sldMkLst>
      </pc:sldChg>
      <pc:sldChg chg="del">
        <pc:chgData name="Abigail Seaman" userId="8867bc0e-a36d-47a0-b783-e1e59d685e83" providerId="ADAL" clId="{FC603E05-84E6-4765-BD3B-C0DF9437C121}" dt="2025-05-11T19:49:15.070" v="637" actId="47"/>
        <pc:sldMkLst>
          <pc:docMk/>
          <pc:sldMk cId="3245201543" sldId="5860"/>
        </pc:sldMkLst>
      </pc:sldChg>
      <pc:sldChg chg="del">
        <pc:chgData name="Abigail Seaman" userId="8867bc0e-a36d-47a0-b783-e1e59d685e83" providerId="ADAL" clId="{FC603E05-84E6-4765-BD3B-C0DF9437C121}" dt="2025-05-11T19:49:13.659" v="636" actId="47"/>
        <pc:sldMkLst>
          <pc:docMk/>
          <pc:sldMk cId="3840421559" sldId="5861"/>
        </pc:sldMkLst>
      </pc:sldChg>
      <pc:sldChg chg="del">
        <pc:chgData name="Abigail Seaman" userId="8867bc0e-a36d-47a0-b783-e1e59d685e83" providerId="ADAL" clId="{FC603E05-84E6-4765-BD3B-C0DF9437C121}" dt="2025-05-11T19:49:19.786" v="638" actId="47"/>
        <pc:sldMkLst>
          <pc:docMk/>
          <pc:sldMk cId="3257985085" sldId="5862"/>
        </pc:sldMkLst>
      </pc:sldChg>
      <pc:sldChg chg="modSp ord">
        <pc:chgData name="Abigail Seaman" userId="8867bc0e-a36d-47a0-b783-e1e59d685e83" providerId="ADAL" clId="{FC603E05-84E6-4765-BD3B-C0DF9437C121}" dt="2025-05-13T17:50:26.397" v="1146"/>
        <pc:sldMkLst>
          <pc:docMk/>
          <pc:sldMk cId="124179125" sldId="5863"/>
        </pc:sldMkLst>
        <pc:graphicFrameChg chg="mod">
          <ac:chgData name="Abigail Seaman" userId="8867bc0e-a36d-47a0-b783-e1e59d685e83" providerId="ADAL" clId="{FC603E05-84E6-4765-BD3B-C0DF9437C121}" dt="2025-05-13T17:50:12.622" v="1144" actId="20577"/>
          <ac:graphicFrameMkLst>
            <pc:docMk/>
            <pc:sldMk cId="124179125" sldId="5863"/>
            <ac:graphicFrameMk id="4" creationId="{3E9F7886-238F-611A-DD83-69F830AA1615}"/>
          </ac:graphicFrameMkLst>
        </pc:graphicFrameChg>
      </pc:sldChg>
      <pc:sldChg chg="modSp add mod">
        <pc:chgData name="Abigail Seaman" userId="8867bc0e-a36d-47a0-b783-e1e59d685e83" providerId="ADAL" clId="{FC603E05-84E6-4765-BD3B-C0DF9437C121}" dt="2025-05-11T20:11:25.928" v="840" actId="20577"/>
        <pc:sldMkLst>
          <pc:docMk/>
          <pc:sldMk cId="864674308" sldId="5864"/>
        </pc:sldMkLst>
        <pc:spChg chg="mod">
          <ac:chgData name="Abigail Seaman" userId="8867bc0e-a36d-47a0-b783-e1e59d685e83" providerId="ADAL" clId="{FC603E05-84E6-4765-BD3B-C0DF9437C121}" dt="2025-05-11T19:44:50.512" v="324" actId="20577"/>
          <ac:spMkLst>
            <pc:docMk/>
            <pc:sldMk cId="864674308" sldId="5864"/>
            <ac:spMk id="2" creationId="{82F8B779-7AEF-C377-0051-89253945C726}"/>
          </ac:spMkLst>
        </pc:spChg>
        <pc:graphicFrameChg chg="mod">
          <ac:chgData name="Abigail Seaman" userId="8867bc0e-a36d-47a0-b783-e1e59d685e83" providerId="ADAL" clId="{FC603E05-84E6-4765-BD3B-C0DF9437C121}" dt="2025-05-11T20:11:25.928" v="840" actId="20577"/>
          <ac:graphicFrameMkLst>
            <pc:docMk/>
            <pc:sldMk cId="864674308" sldId="5864"/>
            <ac:graphicFrameMk id="15" creationId="{5B936031-1774-8BBD-4647-9B4E55382591}"/>
          </ac:graphicFrameMkLst>
        </pc:graphicFrameChg>
      </pc:sldChg>
      <pc:sldChg chg="addSp delSp modSp new mod modClrScheme chgLayout">
        <pc:chgData name="Abigail Seaman" userId="8867bc0e-a36d-47a0-b783-e1e59d685e83" providerId="ADAL" clId="{FC603E05-84E6-4765-BD3B-C0DF9437C121}" dt="2025-05-11T20:51:42.162" v="1077" actId="20577"/>
        <pc:sldMkLst>
          <pc:docMk/>
          <pc:sldMk cId="360240778" sldId="5865"/>
        </pc:sldMkLst>
        <pc:spChg chg="mod">
          <ac:chgData name="Abigail Seaman" userId="8867bc0e-a36d-47a0-b783-e1e59d685e83" providerId="ADAL" clId="{FC603E05-84E6-4765-BD3B-C0DF9437C121}" dt="2025-05-11T20:51:05.013" v="851" actId="26606"/>
          <ac:spMkLst>
            <pc:docMk/>
            <pc:sldMk cId="360240778" sldId="5865"/>
            <ac:spMk id="2" creationId="{DBF83D98-2371-0109-9353-BF182C30138C}"/>
          </ac:spMkLst>
        </pc:spChg>
        <pc:spChg chg="add mod">
          <ac:chgData name="Abigail Seaman" userId="8867bc0e-a36d-47a0-b783-e1e59d685e83" providerId="ADAL" clId="{FC603E05-84E6-4765-BD3B-C0DF9437C121}" dt="2025-05-11T20:51:42.162" v="1077" actId="20577"/>
          <ac:spMkLst>
            <pc:docMk/>
            <pc:sldMk cId="360240778" sldId="5865"/>
            <ac:spMk id="8" creationId="{A8722513-75EB-021D-469A-0B8B9992B050}"/>
          </ac:spMkLst>
        </pc:spChg>
        <pc:picChg chg="add mod">
          <ac:chgData name="Abigail Seaman" userId="8867bc0e-a36d-47a0-b783-e1e59d685e83" providerId="ADAL" clId="{FC603E05-84E6-4765-BD3B-C0DF9437C121}" dt="2025-05-11T20:51:18.412" v="855" actId="1076"/>
          <ac:picMkLst>
            <pc:docMk/>
            <pc:sldMk cId="360240778" sldId="5865"/>
            <ac:picMk id="5" creationId="{92A4BCA2-6A2B-CD45-12BF-BCC3A37EEA70}"/>
          </ac:picMkLst>
        </pc:picChg>
      </pc:sldChg>
      <pc:sldChg chg="add ord">
        <pc:chgData name="Abigail Seaman" userId="8867bc0e-a36d-47a0-b783-e1e59d685e83" providerId="ADAL" clId="{FC603E05-84E6-4765-BD3B-C0DF9437C121}" dt="2025-05-11T20:07:04.578" v="756"/>
        <pc:sldMkLst>
          <pc:docMk/>
          <pc:sldMk cId="2878522401" sldId="58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uralcomm-my.sharepoint.com/personal/aseaman_rcac_org/Documents/Desktop/JVID%20Water%20Rate%20Study%20DRAFT%201-28-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uralcomm-my.sharepoint.com/personal/aseaman_rcac_org/Documents/Desktop/JVID%20Water%20Rate%20Study%20DRAFT%201-28-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ruralcomm-my.sharepoint.com/personal/aseaman_rcac_org/Documents/Desktop/JVID%20Water%20Rate%20Study%20DRAFT%201-28-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ruralcomm-my.sharepoint.com/personal/aseaman_rcac_org/Documents/Desktop/JVID%20Water%20Rate%20Study%20DRAFT%201-28-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ruralcomm-my.sharepoint.com/personal/aseaman_rcac_org/Documents/Desktop/JVID%20Water%20Rate%20Study%20DRAFT%201-28-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2.2058643870671385E-2"/>
          <c:w val="0.93888888888888888"/>
          <c:h val="0.71378191695698034"/>
        </c:manualLayout>
      </c:layout>
      <c:barChart>
        <c:barDir val="col"/>
        <c:grouping val="stacked"/>
        <c:varyColors val="0"/>
        <c:ser>
          <c:idx val="0"/>
          <c:order val="0"/>
          <c:tx>
            <c:strRef>
              <c:f>'O&amp;M Projection'!$H$47</c:f>
              <c:strCache>
                <c:ptCount val="1"/>
                <c:pt idx="0">
                  <c:v>Operations and Maintenance</c:v>
                </c:pt>
              </c:strCache>
            </c:strRef>
          </c:tx>
          <c:spPr>
            <a:solidFill>
              <a:schemeClr val="accent3">
                <a:lumMod val="75000"/>
              </a:schemeClr>
            </a:solidFill>
            <a:ln>
              <a:noFill/>
            </a:ln>
            <a:effectLst/>
          </c:spPr>
          <c:invertIfNegative val="0"/>
          <c:cat>
            <c:strRef>
              <c:f>'O&amp;M Projection'!$I$46:$J$46</c:f>
              <c:strCache>
                <c:ptCount val="2"/>
                <c:pt idx="0">
                  <c:v>2016 Rate Study 
Year 1</c:v>
                </c:pt>
                <c:pt idx="1">
                  <c:v>2024 
TW Budget</c:v>
                </c:pt>
              </c:strCache>
            </c:strRef>
          </c:cat>
          <c:val>
            <c:numRef>
              <c:f>'O&amp;M Projection'!$I$47:$J$47</c:f>
              <c:numCache>
                <c:formatCode>"$"#,##0</c:formatCode>
                <c:ptCount val="2"/>
                <c:pt idx="0">
                  <c:v>146550</c:v>
                </c:pt>
                <c:pt idx="1">
                  <c:v>123747.88</c:v>
                </c:pt>
              </c:numCache>
            </c:numRef>
          </c:val>
          <c:extLst>
            <c:ext xmlns:c16="http://schemas.microsoft.com/office/drawing/2014/chart" uri="{C3380CC4-5D6E-409C-BE32-E72D297353CC}">
              <c16:uniqueId val="{00000000-DC4A-4A85-AB1B-E1D48A1968B0}"/>
            </c:ext>
          </c:extLst>
        </c:ser>
        <c:ser>
          <c:idx val="1"/>
          <c:order val="1"/>
          <c:tx>
            <c:strRef>
              <c:f>'O&amp;M Projection'!$H$48</c:f>
              <c:strCache>
                <c:ptCount val="1"/>
                <c:pt idx="0">
                  <c:v>General and Administrative</c:v>
                </c:pt>
              </c:strCache>
            </c:strRef>
          </c:tx>
          <c:spPr>
            <a:solidFill>
              <a:schemeClr val="accent3">
                <a:lumMod val="40000"/>
                <a:lumOff val="60000"/>
              </a:schemeClr>
            </a:solidFill>
            <a:ln>
              <a:noFill/>
            </a:ln>
            <a:effectLst/>
          </c:spPr>
          <c:invertIfNegative val="0"/>
          <c:cat>
            <c:strRef>
              <c:f>'O&amp;M Projection'!$I$46:$J$46</c:f>
              <c:strCache>
                <c:ptCount val="2"/>
                <c:pt idx="0">
                  <c:v>2016 Rate Study 
Year 1</c:v>
                </c:pt>
                <c:pt idx="1">
                  <c:v>2024 
TW Budget</c:v>
                </c:pt>
              </c:strCache>
            </c:strRef>
          </c:cat>
          <c:val>
            <c:numRef>
              <c:f>'O&amp;M Projection'!$I$48:$J$48</c:f>
              <c:numCache>
                <c:formatCode>"$"#,##0</c:formatCode>
                <c:ptCount val="2"/>
                <c:pt idx="0">
                  <c:v>114350</c:v>
                </c:pt>
                <c:pt idx="1">
                  <c:v>151053.84383798117</c:v>
                </c:pt>
              </c:numCache>
            </c:numRef>
          </c:val>
          <c:extLst>
            <c:ext xmlns:c16="http://schemas.microsoft.com/office/drawing/2014/chart" uri="{C3380CC4-5D6E-409C-BE32-E72D297353CC}">
              <c16:uniqueId val="{00000001-DC4A-4A85-AB1B-E1D48A1968B0}"/>
            </c:ext>
          </c:extLst>
        </c:ser>
        <c:dLbls>
          <c:showLegendKey val="0"/>
          <c:showVal val="0"/>
          <c:showCatName val="0"/>
          <c:showSerName val="0"/>
          <c:showPercent val="0"/>
          <c:showBubbleSize val="0"/>
        </c:dLbls>
        <c:gapWidth val="150"/>
        <c:overlap val="100"/>
        <c:axId val="923655872"/>
        <c:axId val="923656832"/>
      </c:barChart>
      <c:lineChart>
        <c:grouping val="standard"/>
        <c:varyColors val="0"/>
        <c:ser>
          <c:idx val="2"/>
          <c:order val="2"/>
          <c:tx>
            <c:strRef>
              <c:f>'O&amp;M Projection'!$H$49</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'O&amp;M Projection'!$I$49:$J$49</c:f>
              <c:numCache>
                <c:formatCode>"$"#,##0</c:formatCode>
                <c:ptCount val="2"/>
                <c:pt idx="0">
                  <c:v>260900</c:v>
                </c:pt>
                <c:pt idx="1">
                  <c:v>274801.72383798118</c:v>
                </c:pt>
              </c:numCache>
            </c:numRef>
          </c:val>
          <c:smooth val="0"/>
          <c:extLst>
            <c:ext xmlns:c16="http://schemas.microsoft.com/office/drawing/2014/chart" uri="{C3380CC4-5D6E-409C-BE32-E72D297353CC}">
              <c16:uniqueId val="{00000002-DC4A-4A85-AB1B-E1D48A1968B0}"/>
            </c:ext>
          </c:extLst>
        </c:ser>
        <c:dLbls>
          <c:showLegendKey val="0"/>
          <c:showVal val="0"/>
          <c:showCatName val="0"/>
          <c:showSerName val="0"/>
          <c:showPercent val="0"/>
          <c:showBubbleSize val="0"/>
        </c:dLbls>
        <c:marker val="1"/>
        <c:smooth val="0"/>
        <c:axId val="923655872"/>
        <c:axId val="923656832"/>
      </c:lineChart>
      <c:catAx>
        <c:axId val="92365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23656832"/>
        <c:crosses val="autoZero"/>
        <c:auto val="1"/>
        <c:lblAlgn val="ctr"/>
        <c:lblOffset val="100"/>
        <c:noMultiLvlLbl val="0"/>
      </c:catAx>
      <c:valAx>
        <c:axId val="923656832"/>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92365587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3641871236683648"/>
          <c:w val="0.93888888888888888"/>
          <c:h val="0.75077041840358194"/>
        </c:manualLayout>
      </c:layout>
      <c:barChart>
        <c:barDir val="col"/>
        <c:grouping val="clustered"/>
        <c:varyColors val="0"/>
        <c:ser>
          <c:idx val="0"/>
          <c:order val="0"/>
          <c:tx>
            <c:strRef>
              <c:f>'Customer Base'!$AA$28</c:f>
              <c:strCache>
                <c:ptCount val="1"/>
                <c:pt idx="0">
                  <c:v>2016 Assumption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'Customer Base'!$Z$29:$Z$32</c:f>
              <c:strCache>
                <c:ptCount val="4"/>
                <c:pt idx="0">
                  <c:v>Residential</c:v>
                </c:pt>
                <c:pt idx="1">
                  <c:v>LARA</c:v>
                </c:pt>
                <c:pt idx="2">
                  <c:v>Oaks</c:v>
                </c:pt>
                <c:pt idx="3">
                  <c:v>IBMI</c:v>
                </c:pt>
              </c:strCache>
            </c:strRef>
          </c:cat>
          <c:val>
            <c:numRef>
              <c:f>'Customer Base'!$AA$29:$AA$32</c:f>
              <c:numCache>
                <c:formatCode>#,##0</c:formatCode>
                <c:ptCount val="4"/>
                <c:pt idx="0">
                  <c:v>7665000</c:v>
                </c:pt>
                <c:pt idx="1">
                  <c:v>4000000</c:v>
                </c:pt>
                <c:pt idx="2">
                  <c:v>11500000</c:v>
                </c:pt>
                <c:pt idx="3" formatCode="General">
                  <c:v>0</c:v>
                </c:pt>
              </c:numCache>
            </c:numRef>
          </c:val>
          <c:extLst>
            <c:ext xmlns:c16="http://schemas.microsoft.com/office/drawing/2014/chart" uri="{C3380CC4-5D6E-409C-BE32-E72D297353CC}">
              <c16:uniqueId val="{00000000-0E5D-41E8-84A0-A77199B39627}"/>
            </c:ext>
          </c:extLst>
        </c:ser>
        <c:ser>
          <c:idx val="1"/>
          <c:order val="1"/>
          <c:tx>
            <c:strRef>
              <c:f>'Customer Base'!$AB$28</c:f>
              <c:strCache>
                <c:ptCount val="1"/>
                <c:pt idx="0">
                  <c:v>2024 Usage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'Customer Base'!$Z$29:$Z$32</c:f>
              <c:strCache>
                <c:ptCount val="4"/>
                <c:pt idx="0">
                  <c:v>Residential</c:v>
                </c:pt>
                <c:pt idx="1">
                  <c:v>LARA</c:v>
                </c:pt>
                <c:pt idx="2">
                  <c:v>Oaks</c:v>
                </c:pt>
                <c:pt idx="3">
                  <c:v>IBMI</c:v>
                </c:pt>
              </c:strCache>
            </c:strRef>
          </c:cat>
          <c:val>
            <c:numRef>
              <c:f>'Customer Base'!$AB$29:$AB$32</c:f>
              <c:numCache>
                <c:formatCode>#,##0</c:formatCode>
                <c:ptCount val="4"/>
                <c:pt idx="0">
                  <c:v>8590496</c:v>
                </c:pt>
                <c:pt idx="1">
                  <c:v>6126616</c:v>
                </c:pt>
                <c:pt idx="2">
                  <c:v>9721088</c:v>
                </c:pt>
                <c:pt idx="3">
                  <c:v>864000</c:v>
                </c:pt>
              </c:numCache>
            </c:numRef>
          </c:val>
          <c:extLst>
            <c:ext xmlns:c16="http://schemas.microsoft.com/office/drawing/2014/chart" uri="{C3380CC4-5D6E-409C-BE32-E72D297353CC}">
              <c16:uniqueId val="{00000001-0E5D-41E8-84A0-A77199B39627}"/>
            </c:ext>
          </c:extLst>
        </c:ser>
        <c:dLbls>
          <c:showLegendKey val="0"/>
          <c:showVal val="0"/>
          <c:showCatName val="0"/>
          <c:showSerName val="0"/>
          <c:showPercent val="0"/>
          <c:showBubbleSize val="0"/>
        </c:dLbls>
        <c:gapWidth val="129"/>
        <c:overlap val="-71"/>
        <c:axId val="694651072"/>
        <c:axId val="694650592"/>
      </c:barChart>
      <c:catAx>
        <c:axId val="69465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94650592"/>
        <c:crosses val="autoZero"/>
        <c:auto val="1"/>
        <c:lblAlgn val="ctr"/>
        <c:lblOffset val="100"/>
        <c:noMultiLvlLbl val="0"/>
      </c:catAx>
      <c:valAx>
        <c:axId val="6946505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4651072"/>
        <c:crosses val="autoZero"/>
        <c:crossBetween val="between"/>
      </c:valAx>
      <c:spPr>
        <a:noFill/>
        <a:ln>
          <a:noFill/>
        </a:ln>
        <a:effectLst/>
      </c:spPr>
    </c:plotArea>
    <c:legend>
      <c:legendPos val="b"/>
      <c:layout>
        <c:manualLayout>
          <c:xMode val="edge"/>
          <c:yMode val="edge"/>
          <c:x val="0.27367448103078024"/>
          <c:y val="3.9739385517986718E-2"/>
          <c:w val="0.4105281117581564"/>
          <c:h val="8.040605218465339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1481481481481E-2"/>
          <c:y val="3.2508308001907217E-2"/>
          <c:w val="0.97453703703703709"/>
          <c:h val="0.81917468922220449"/>
        </c:manualLayout>
      </c:layout>
      <c:barChart>
        <c:barDir val="col"/>
        <c:grouping val="clustered"/>
        <c:varyColors val="0"/>
        <c:ser>
          <c:idx val="0"/>
          <c:order val="0"/>
          <c:tx>
            <c:strRef>
              <c:f>'Customer Base'!$X$54</c:f>
              <c:strCache>
                <c:ptCount val="1"/>
                <c:pt idx="0">
                  <c:v>OAKS USAGE</c:v>
                </c:pt>
              </c:strCache>
            </c:strRef>
          </c:tx>
          <c:spPr>
            <a:solidFill>
              <a:schemeClr val="accent1">
                <a:lumMod val="40000"/>
                <a:lumOff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776-4361-975A-7041975D66DF}"/>
                </c:ext>
              </c:extLst>
            </c:dLbl>
            <c:dLbl>
              <c:idx val="2"/>
              <c:delete val="1"/>
              <c:extLst>
                <c:ext xmlns:c15="http://schemas.microsoft.com/office/drawing/2012/chart" uri="{CE6537A1-D6FC-4f65-9D91-7224C49458BB}"/>
                <c:ext xmlns:c16="http://schemas.microsoft.com/office/drawing/2014/chart" uri="{C3380CC4-5D6E-409C-BE32-E72D297353CC}">
                  <c16:uniqueId val="{00000001-A776-4361-975A-7041975D66DF}"/>
                </c:ext>
              </c:extLst>
            </c:dLbl>
            <c:dLbl>
              <c:idx val="3"/>
              <c:delete val="1"/>
              <c:extLst>
                <c:ext xmlns:c15="http://schemas.microsoft.com/office/drawing/2012/chart" uri="{CE6537A1-D6FC-4f65-9D91-7224C49458BB}"/>
                <c:ext xmlns:c16="http://schemas.microsoft.com/office/drawing/2014/chart" uri="{C3380CC4-5D6E-409C-BE32-E72D297353CC}">
                  <c16:uniqueId val="{00000002-A776-4361-975A-7041975D66DF}"/>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chemeClr val="accent1"/>
                </a:solidFill>
                <a:prstDash val="solid"/>
                <a:headEnd type="oval" w="med" len="med"/>
                <a:tailEnd type="triangle" w="med" len="med"/>
              </a:ln>
              <a:effectLst/>
            </c:spPr>
            <c:trendlineType val="linear"/>
            <c:dispRSqr val="0"/>
            <c:dispEq val="0"/>
          </c:trendline>
          <c:cat>
            <c:numRef>
              <c:f>'Customer Base'!$W$55:$W$59</c:f>
              <c:numCache>
                <c:formatCode>General</c:formatCode>
                <c:ptCount val="5"/>
                <c:pt idx="0">
                  <c:v>2020</c:v>
                </c:pt>
                <c:pt idx="1">
                  <c:v>2021</c:v>
                </c:pt>
                <c:pt idx="2">
                  <c:v>2022</c:v>
                </c:pt>
                <c:pt idx="3">
                  <c:v>2023</c:v>
                </c:pt>
                <c:pt idx="4">
                  <c:v>2024</c:v>
                </c:pt>
              </c:numCache>
            </c:numRef>
          </c:cat>
          <c:val>
            <c:numRef>
              <c:f>'Customer Base'!$X$55:$X$59</c:f>
              <c:numCache>
                <c:formatCode>#,##0</c:formatCode>
                <c:ptCount val="5"/>
                <c:pt idx="0">
                  <c:v>10996119</c:v>
                </c:pt>
                <c:pt idx="1">
                  <c:v>10764236</c:v>
                </c:pt>
                <c:pt idx="2">
                  <c:v>10282271</c:v>
                </c:pt>
                <c:pt idx="3">
                  <c:v>10007285</c:v>
                </c:pt>
                <c:pt idx="4">
                  <c:v>9720815</c:v>
                </c:pt>
              </c:numCache>
            </c:numRef>
          </c:val>
          <c:extLst>
            <c:ext xmlns:c16="http://schemas.microsoft.com/office/drawing/2014/chart" uri="{C3380CC4-5D6E-409C-BE32-E72D297353CC}">
              <c16:uniqueId val="{00000004-A776-4361-975A-7041975D66DF}"/>
            </c:ext>
          </c:extLst>
        </c:ser>
        <c:dLbls>
          <c:showLegendKey val="0"/>
          <c:showVal val="0"/>
          <c:showCatName val="0"/>
          <c:showSerName val="0"/>
          <c:showPercent val="0"/>
          <c:showBubbleSize val="0"/>
        </c:dLbls>
        <c:gapWidth val="219"/>
        <c:overlap val="-27"/>
        <c:axId val="979229248"/>
        <c:axId val="979229728"/>
      </c:barChart>
      <c:catAx>
        <c:axId val="97922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79229728"/>
        <c:crosses val="autoZero"/>
        <c:auto val="1"/>
        <c:lblAlgn val="ctr"/>
        <c:lblOffset val="100"/>
        <c:noMultiLvlLbl val="0"/>
      </c:catAx>
      <c:valAx>
        <c:axId val="979229728"/>
        <c:scaling>
          <c:orientation val="minMax"/>
          <c:min val="400000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7922924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lumMod val="7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E5-41C6-8A52-98CC14E8108A}"/>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43E5-41C6-8A52-98CC14E8108A}"/>
              </c:ext>
            </c:extLst>
          </c:dPt>
          <c:cat>
            <c:strRef>
              <c:f>Assets!$C$60:$C$61</c:f>
              <c:strCache>
                <c:ptCount val="2"/>
                <c:pt idx="0">
                  <c:v>JVID TW</c:v>
                </c:pt>
                <c:pt idx="1">
                  <c:v>LARA</c:v>
                </c:pt>
              </c:strCache>
            </c:strRef>
          </c:cat>
          <c:val>
            <c:numRef>
              <c:f>Assets!$D$60:$D$61</c:f>
              <c:numCache>
                <c:formatCode>"$"#,##0_);[Red]\("$"#,##0\)</c:formatCode>
                <c:ptCount val="2"/>
                <c:pt idx="0">
                  <c:v>6091650</c:v>
                </c:pt>
                <c:pt idx="1">
                  <c:v>350750</c:v>
                </c:pt>
              </c:numCache>
            </c:numRef>
          </c:val>
          <c:extLst>
            <c:ext xmlns:c16="http://schemas.microsoft.com/office/drawing/2014/chart" uri="{C3380CC4-5D6E-409C-BE32-E72D297353CC}">
              <c16:uniqueId val="{00000004-43E5-41C6-8A52-98CC14E8108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CIP!$N$24</c:f>
              <c:strCache>
                <c:ptCount val="1"/>
                <c:pt idx="0">
                  <c:v>Capital Improvement Plan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CIP!$O$23:$P$23</c:f>
              <c:strCache>
                <c:ptCount val="2"/>
                <c:pt idx="0">
                  <c:v>2016 Rate Study
Year 1</c:v>
                </c:pt>
                <c:pt idx="1">
                  <c:v>Current Rate Study</c:v>
                </c:pt>
              </c:strCache>
            </c:strRef>
          </c:cat>
          <c:val>
            <c:numRef>
              <c:f>CIP!$O$24:$P$24</c:f>
              <c:numCache>
                <c:formatCode>"$"#,##0</c:formatCode>
                <c:ptCount val="2"/>
                <c:pt idx="0">
                  <c:v>43333</c:v>
                </c:pt>
                <c:pt idx="1">
                  <c:v>51216</c:v>
                </c:pt>
              </c:numCache>
            </c:numRef>
          </c:val>
          <c:extLst>
            <c:ext xmlns:c16="http://schemas.microsoft.com/office/drawing/2014/chart" uri="{C3380CC4-5D6E-409C-BE32-E72D297353CC}">
              <c16:uniqueId val="{00000000-A279-4C65-A429-779044847656}"/>
            </c:ext>
          </c:extLst>
        </c:ser>
        <c:dLbls>
          <c:showLegendKey val="0"/>
          <c:showVal val="0"/>
          <c:showCatName val="0"/>
          <c:showSerName val="0"/>
          <c:showPercent val="0"/>
          <c:showBubbleSize val="0"/>
        </c:dLbls>
        <c:gapWidth val="139"/>
        <c:overlap val="-47"/>
        <c:axId val="139417679"/>
        <c:axId val="139421039"/>
      </c:barChart>
      <c:catAx>
        <c:axId val="13941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9421039"/>
        <c:crosses val="autoZero"/>
        <c:auto val="1"/>
        <c:lblAlgn val="ctr"/>
        <c:lblOffset val="100"/>
        <c:noMultiLvlLbl val="0"/>
      </c:catAx>
      <c:valAx>
        <c:axId val="1394210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39417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546CC-FA3F-4E09-BE7F-3139A7F1D8A2}"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7393F263-147B-4B0A-AA4E-0721BB01B637}">
      <dgm:prSet/>
      <dgm:spPr/>
      <dgm:t>
        <a:bodyPr/>
        <a:lstStyle/>
        <a:p>
          <a:pPr>
            <a:lnSpc>
              <a:spcPct val="100000"/>
            </a:lnSpc>
          </a:pPr>
          <a:r>
            <a:rPr lang="en-US" dirty="0"/>
            <a:t>What can we assume for future labor costs, contract or no contract?</a:t>
          </a:r>
        </a:p>
      </dgm:t>
    </dgm:pt>
    <dgm:pt modelId="{B7334E62-0B65-43C7-B6B3-CAAFB344E03A}" type="parTrans" cxnId="{54B4D29E-59DE-4FE9-8CB4-BD0EEABD6816}">
      <dgm:prSet/>
      <dgm:spPr/>
      <dgm:t>
        <a:bodyPr/>
        <a:lstStyle/>
        <a:p>
          <a:endParaRPr lang="en-US"/>
        </a:p>
      </dgm:t>
    </dgm:pt>
    <dgm:pt modelId="{9A62BE30-31D1-4BC8-A92E-383B3DD6027C}" type="sibTrans" cxnId="{54B4D29E-59DE-4FE9-8CB4-BD0EEABD6816}">
      <dgm:prSet/>
      <dgm:spPr/>
      <dgm:t>
        <a:bodyPr/>
        <a:lstStyle/>
        <a:p>
          <a:endParaRPr lang="en-US"/>
        </a:p>
      </dgm:t>
    </dgm:pt>
    <dgm:pt modelId="{34513B95-FD51-41C0-BB9B-225EEED91B02}">
      <dgm:prSet/>
      <dgm:spPr/>
      <dgm:t>
        <a:bodyPr/>
        <a:lstStyle/>
        <a:p>
          <a:pPr>
            <a:lnSpc>
              <a:spcPct val="100000"/>
            </a:lnSpc>
          </a:pPr>
          <a:r>
            <a:rPr lang="en-US" dirty="0"/>
            <a:t>LARA Water Conservation?</a:t>
          </a:r>
        </a:p>
      </dgm:t>
    </dgm:pt>
    <dgm:pt modelId="{B0031C0E-ABBD-4395-9526-70C0CCFFE92F}" type="parTrans" cxnId="{4582CA7B-E2F6-49FE-82D1-C3590FCE56F8}">
      <dgm:prSet/>
      <dgm:spPr/>
      <dgm:t>
        <a:bodyPr/>
        <a:lstStyle/>
        <a:p>
          <a:endParaRPr lang="en-US"/>
        </a:p>
      </dgm:t>
    </dgm:pt>
    <dgm:pt modelId="{8EAC6CA3-E17C-49F1-A1B1-52FFC00C4833}" type="sibTrans" cxnId="{4582CA7B-E2F6-49FE-82D1-C3590FCE56F8}">
      <dgm:prSet/>
      <dgm:spPr/>
      <dgm:t>
        <a:bodyPr/>
        <a:lstStyle/>
        <a:p>
          <a:endParaRPr lang="en-US"/>
        </a:p>
      </dgm:t>
    </dgm:pt>
    <dgm:pt modelId="{6E623FC7-3858-4457-AAFD-0FB9D17149AF}">
      <dgm:prSet/>
      <dgm:spPr/>
      <dgm:t>
        <a:bodyPr/>
        <a:lstStyle/>
        <a:p>
          <a:pPr>
            <a:lnSpc>
              <a:spcPct val="100000"/>
            </a:lnSpc>
          </a:pPr>
          <a:r>
            <a:rPr lang="en-US" dirty="0"/>
            <a:t>25 Additional customers on the LARA/</a:t>
          </a:r>
          <a:r>
            <a:rPr lang="en-US" dirty="0" err="1"/>
            <a:t>Krethline</a:t>
          </a:r>
          <a:r>
            <a:rPr lang="en-US" dirty="0"/>
            <a:t> Distribution System</a:t>
          </a:r>
        </a:p>
      </dgm:t>
    </dgm:pt>
    <dgm:pt modelId="{FF3B1433-DB05-4A0E-88AA-36298D50B9CF}" type="parTrans" cxnId="{6E62B23E-D4CE-4510-8E6F-AFE5CAD84F2C}">
      <dgm:prSet/>
      <dgm:spPr/>
      <dgm:t>
        <a:bodyPr/>
        <a:lstStyle/>
        <a:p>
          <a:endParaRPr lang="en-US"/>
        </a:p>
      </dgm:t>
    </dgm:pt>
    <dgm:pt modelId="{C0E9305A-5D36-49B8-8041-4FF652F7E3C9}" type="sibTrans" cxnId="{6E62B23E-D4CE-4510-8E6F-AFE5CAD84F2C}">
      <dgm:prSet/>
      <dgm:spPr/>
      <dgm:t>
        <a:bodyPr/>
        <a:lstStyle/>
        <a:p>
          <a:endParaRPr lang="en-US"/>
        </a:p>
      </dgm:t>
    </dgm:pt>
    <dgm:pt modelId="{9219D12F-F54F-47AF-A5D0-D8BB9BE4C5BC}" type="pres">
      <dgm:prSet presAssocID="{BC4546CC-FA3F-4E09-BE7F-3139A7F1D8A2}" presName="root" presStyleCnt="0">
        <dgm:presLayoutVars>
          <dgm:dir/>
          <dgm:resizeHandles val="exact"/>
        </dgm:presLayoutVars>
      </dgm:prSet>
      <dgm:spPr/>
    </dgm:pt>
    <dgm:pt modelId="{D9D64C4B-6F36-40A6-AC93-CD1681D4935C}" type="pres">
      <dgm:prSet presAssocID="{7393F263-147B-4B0A-AA4E-0721BB01B637}" presName="compNode" presStyleCnt="0"/>
      <dgm:spPr/>
    </dgm:pt>
    <dgm:pt modelId="{725E79B8-8D44-4962-BF90-0D3718EA4275}" type="pres">
      <dgm:prSet presAssocID="{7393F263-147B-4B0A-AA4E-0721BB01B637}" presName="bgRect" presStyleLbl="bgShp" presStyleIdx="0" presStyleCnt="3"/>
      <dgm:spPr/>
    </dgm:pt>
    <dgm:pt modelId="{AF05D956-BB8F-4F3C-95E4-86C99AB3B8D9}" type="pres">
      <dgm:prSet presAssocID="{7393F263-147B-4B0A-AA4E-0721BB01B63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outline"/>
        </a:ext>
      </dgm:extLst>
    </dgm:pt>
    <dgm:pt modelId="{F71BF504-474B-427B-BC99-8F048045B325}" type="pres">
      <dgm:prSet presAssocID="{7393F263-147B-4B0A-AA4E-0721BB01B637}" presName="spaceRect" presStyleCnt="0"/>
      <dgm:spPr/>
    </dgm:pt>
    <dgm:pt modelId="{3922BDDA-8BC1-486D-973B-4654A76BCAD5}" type="pres">
      <dgm:prSet presAssocID="{7393F263-147B-4B0A-AA4E-0721BB01B637}" presName="parTx" presStyleLbl="revTx" presStyleIdx="0" presStyleCnt="3">
        <dgm:presLayoutVars>
          <dgm:chMax val="0"/>
          <dgm:chPref val="0"/>
        </dgm:presLayoutVars>
      </dgm:prSet>
      <dgm:spPr/>
    </dgm:pt>
    <dgm:pt modelId="{EF8287B7-F4E6-459A-B974-2C7C18D937EB}" type="pres">
      <dgm:prSet presAssocID="{9A62BE30-31D1-4BC8-A92E-383B3DD6027C}" presName="sibTrans" presStyleCnt="0"/>
      <dgm:spPr/>
    </dgm:pt>
    <dgm:pt modelId="{EE105627-3959-4702-A226-879D7B1445C5}" type="pres">
      <dgm:prSet presAssocID="{34513B95-FD51-41C0-BB9B-225EEED91B02}" presName="compNode" presStyleCnt="0"/>
      <dgm:spPr/>
    </dgm:pt>
    <dgm:pt modelId="{A1793CF0-9E34-4DCB-B7D8-04F001A9907C}" type="pres">
      <dgm:prSet presAssocID="{34513B95-FD51-41C0-BB9B-225EEED91B02}" presName="bgRect" presStyleLbl="bgShp" presStyleIdx="1" presStyleCnt="3"/>
      <dgm:spPr>
        <a:ln>
          <a:noFill/>
        </a:ln>
      </dgm:spPr>
    </dgm:pt>
    <dgm:pt modelId="{B50EEB4D-2125-4424-8AAE-529A5BEE8DCC}" type="pres">
      <dgm:prSet presAssocID="{34513B95-FD51-41C0-BB9B-225EEED91B02}" presName="iconRect" presStyleLbl="node1" presStyleIdx="1"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ter"/>
        </a:ext>
      </dgm:extLst>
    </dgm:pt>
    <dgm:pt modelId="{6832DB01-8117-4EFE-998C-7D2303D23093}" type="pres">
      <dgm:prSet presAssocID="{34513B95-FD51-41C0-BB9B-225EEED91B02}" presName="spaceRect" presStyleCnt="0"/>
      <dgm:spPr/>
    </dgm:pt>
    <dgm:pt modelId="{90341465-61E3-49E4-84B9-950D17DE8349}" type="pres">
      <dgm:prSet presAssocID="{34513B95-FD51-41C0-BB9B-225EEED91B02}" presName="parTx" presStyleLbl="revTx" presStyleIdx="1" presStyleCnt="3">
        <dgm:presLayoutVars>
          <dgm:chMax val="0"/>
          <dgm:chPref val="0"/>
        </dgm:presLayoutVars>
      </dgm:prSet>
      <dgm:spPr/>
    </dgm:pt>
    <dgm:pt modelId="{271EBA3A-2702-4EEA-9B97-5EF49E0C3267}" type="pres">
      <dgm:prSet presAssocID="{8EAC6CA3-E17C-49F1-A1B1-52FFC00C4833}" presName="sibTrans" presStyleCnt="0"/>
      <dgm:spPr/>
    </dgm:pt>
    <dgm:pt modelId="{BACC1505-76D5-4349-BD39-40EF2B7321B6}" type="pres">
      <dgm:prSet presAssocID="{6E623FC7-3858-4457-AAFD-0FB9D17149AF}" presName="compNode" presStyleCnt="0"/>
      <dgm:spPr/>
    </dgm:pt>
    <dgm:pt modelId="{0535B709-4A0F-4E9F-9CBE-9238754A3B56}" type="pres">
      <dgm:prSet presAssocID="{6E623FC7-3858-4457-AAFD-0FB9D17149AF}" presName="bgRect" presStyleLbl="bgShp" presStyleIdx="2" presStyleCnt="3"/>
      <dgm:spPr/>
    </dgm:pt>
    <dgm:pt modelId="{437D02B0-2ED0-4927-A95B-51B54CAF91DC}" type="pres">
      <dgm:prSet presAssocID="{6E623FC7-3858-4457-AAFD-0FB9D17149AF}" presName="iconRect" presStyleLbl="node1" presStyleIdx="2"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ning"/>
        </a:ext>
      </dgm:extLst>
    </dgm:pt>
    <dgm:pt modelId="{FFB31F00-AD6B-43DB-ADFA-31B069DB6339}" type="pres">
      <dgm:prSet presAssocID="{6E623FC7-3858-4457-AAFD-0FB9D17149AF}" presName="spaceRect" presStyleCnt="0"/>
      <dgm:spPr/>
    </dgm:pt>
    <dgm:pt modelId="{03A8B5B1-2896-45F6-9309-727F34950D4A}" type="pres">
      <dgm:prSet presAssocID="{6E623FC7-3858-4457-AAFD-0FB9D17149AF}" presName="parTx" presStyleLbl="revTx" presStyleIdx="2" presStyleCnt="3">
        <dgm:presLayoutVars>
          <dgm:chMax val="0"/>
          <dgm:chPref val="0"/>
        </dgm:presLayoutVars>
      </dgm:prSet>
      <dgm:spPr/>
    </dgm:pt>
  </dgm:ptLst>
  <dgm:cxnLst>
    <dgm:cxn modelId="{8B8B011A-1A0A-4956-838E-1F5EBDBAF50D}" type="presOf" srcId="{6E623FC7-3858-4457-AAFD-0FB9D17149AF}" destId="{03A8B5B1-2896-45F6-9309-727F34950D4A}" srcOrd="0" destOrd="0" presId="urn:microsoft.com/office/officeart/2018/2/layout/IconVerticalSolidList"/>
    <dgm:cxn modelId="{6E62B23E-D4CE-4510-8E6F-AFE5CAD84F2C}" srcId="{BC4546CC-FA3F-4E09-BE7F-3139A7F1D8A2}" destId="{6E623FC7-3858-4457-AAFD-0FB9D17149AF}" srcOrd="2" destOrd="0" parTransId="{FF3B1433-DB05-4A0E-88AA-36298D50B9CF}" sibTransId="{C0E9305A-5D36-49B8-8041-4FF652F7E3C9}"/>
    <dgm:cxn modelId="{60BBC35B-00AA-46F0-9954-6A5FF8D3FB1E}" type="presOf" srcId="{BC4546CC-FA3F-4E09-BE7F-3139A7F1D8A2}" destId="{9219D12F-F54F-47AF-A5D0-D8BB9BE4C5BC}" srcOrd="0" destOrd="0" presId="urn:microsoft.com/office/officeart/2018/2/layout/IconVerticalSolidList"/>
    <dgm:cxn modelId="{0E151149-2E63-46FF-933F-4D054F1336D0}" type="presOf" srcId="{34513B95-FD51-41C0-BB9B-225EEED91B02}" destId="{90341465-61E3-49E4-84B9-950D17DE8349}" srcOrd="0" destOrd="0" presId="urn:microsoft.com/office/officeart/2018/2/layout/IconVerticalSolidList"/>
    <dgm:cxn modelId="{4582CA7B-E2F6-49FE-82D1-C3590FCE56F8}" srcId="{BC4546CC-FA3F-4E09-BE7F-3139A7F1D8A2}" destId="{34513B95-FD51-41C0-BB9B-225EEED91B02}" srcOrd="1" destOrd="0" parTransId="{B0031C0E-ABBD-4395-9526-70C0CCFFE92F}" sibTransId="{8EAC6CA3-E17C-49F1-A1B1-52FFC00C4833}"/>
    <dgm:cxn modelId="{7DC14D98-A042-4808-9D13-D36099B3BB37}" type="presOf" srcId="{7393F263-147B-4B0A-AA4E-0721BB01B637}" destId="{3922BDDA-8BC1-486D-973B-4654A76BCAD5}" srcOrd="0" destOrd="0" presId="urn:microsoft.com/office/officeart/2018/2/layout/IconVerticalSolidList"/>
    <dgm:cxn modelId="{54B4D29E-59DE-4FE9-8CB4-BD0EEABD6816}" srcId="{BC4546CC-FA3F-4E09-BE7F-3139A7F1D8A2}" destId="{7393F263-147B-4B0A-AA4E-0721BB01B637}" srcOrd="0" destOrd="0" parTransId="{B7334E62-0B65-43C7-B6B3-CAAFB344E03A}" sibTransId="{9A62BE30-31D1-4BC8-A92E-383B3DD6027C}"/>
    <dgm:cxn modelId="{65CB365D-B136-4AA8-8EAA-3C46CB9FF61A}" type="presParOf" srcId="{9219D12F-F54F-47AF-A5D0-D8BB9BE4C5BC}" destId="{D9D64C4B-6F36-40A6-AC93-CD1681D4935C}" srcOrd="0" destOrd="0" presId="urn:microsoft.com/office/officeart/2018/2/layout/IconVerticalSolidList"/>
    <dgm:cxn modelId="{EE543BE6-4581-4898-9050-7FDDD822871C}" type="presParOf" srcId="{D9D64C4B-6F36-40A6-AC93-CD1681D4935C}" destId="{725E79B8-8D44-4962-BF90-0D3718EA4275}" srcOrd="0" destOrd="0" presId="urn:microsoft.com/office/officeart/2018/2/layout/IconVerticalSolidList"/>
    <dgm:cxn modelId="{A5EFBA96-F38E-425F-9178-78BF0895FAFC}" type="presParOf" srcId="{D9D64C4B-6F36-40A6-AC93-CD1681D4935C}" destId="{AF05D956-BB8F-4F3C-95E4-86C99AB3B8D9}" srcOrd="1" destOrd="0" presId="urn:microsoft.com/office/officeart/2018/2/layout/IconVerticalSolidList"/>
    <dgm:cxn modelId="{CA9B72AD-35DE-4D65-A292-9449FBBFD825}" type="presParOf" srcId="{D9D64C4B-6F36-40A6-AC93-CD1681D4935C}" destId="{F71BF504-474B-427B-BC99-8F048045B325}" srcOrd="2" destOrd="0" presId="urn:microsoft.com/office/officeart/2018/2/layout/IconVerticalSolidList"/>
    <dgm:cxn modelId="{5DCE49F3-B033-4DBF-8220-C27A745BF8FE}" type="presParOf" srcId="{D9D64C4B-6F36-40A6-AC93-CD1681D4935C}" destId="{3922BDDA-8BC1-486D-973B-4654A76BCAD5}" srcOrd="3" destOrd="0" presId="urn:microsoft.com/office/officeart/2018/2/layout/IconVerticalSolidList"/>
    <dgm:cxn modelId="{F19596BC-D3CC-4776-B1EB-6B362EFF35D6}" type="presParOf" srcId="{9219D12F-F54F-47AF-A5D0-D8BB9BE4C5BC}" destId="{EF8287B7-F4E6-459A-B974-2C7C18D937EB}" srcOrd="1" destOrd="0" presId="urn:microsoft.com/office/officeart/2018/2/layout/IconVerticalSolidList"/>
    <dgm:cxn modelId="{28F5EE55-9B1D-4E49-9366-97FF1835A870}" type="presParOf" srcId="{9219D12F-F54F-47AF-A5D0-D8BB9BE4C5BC}" destId="{EE105627-3959-4702-A226-879D7B1445C5}" srcOrd="2" destOrd="0" presId="urn:microsoft.com/office/officeart/2018/2/layout/IconVerticalSolidList"/>
    <dgm:cxn modelId="{FFF7B794-51A0-4AEC-9C2E-D8EC62DA979E}" type="presParOf" srcId="{EE105627-3959-4702-A226-879D7B1445C5}" destId="{A1793CF0-9E34-4DCB-B7D8-04F001A9907C}" srcOrd="0" destOrd="0" presId="urn:microsoft.com/office/officeart/2018/2/layout/IconVerticalSolidList"/>
    <dgm:cxn modelId="{374EE7B6-D035-466D-9191-4D5AB8F604CF}" type="presParOf" srcId="{EE105627-3959-4702-A226-879D7B1445C5}" destId="{B50EEB4D-2125-4424-8AAE-529A5BEE8DCC}" srcOrd="1" destOrd="0" presId="urn:microsoft.com/office/officeart/2018/2/layout/IconVerticalSolidList"/>
    <dgm:cxn modelId="{4F0A9AAC-2B58-4D7B-A7AC-167CACA54766}" type="presParOf" srcId="{EE105627-3959-4702-A226-879D7B1445C5}" destId="{6832DB01-8117-4EFE-998C-7D2303D23093}" srcOrd="2" destOrd="0" presId="urn:microsoft.com/office/officeart/2018/2/layout/IconVerticalSolidList"/>
    <dgm:cxn modelId="{4940E85F-124F-4C28-9CFE-A59656F0C1F6}" type="presParOf" srcId="{EE105627-3959-4702-A226-879D7B1445C5}" destId="{90341465-61E3-49E4-84B9-950D17DE8349}" srcOrd="3" destOrd="0" presId="urn:microsoft.com/office/officeart/2018/2/layout/IconVerticalSolidList"/>
    <dgm:cxn modelId="{65E3CD14-EC3B-423D-B9EB-B8EB963A7FB0}" type="presParOf" srcId="{9219D12F-F54F-47AF-A5D0-D8BB9BE4C5BC}" destId="{271EBA3A-2702-4EEA-9B97-5EF49E0C3267}" srcOrd="3" destOrd="0" presId="urn:microsoft.com/office/officeart/2018/2/layout/IconVerticalSolidList"/>
    <dgm:cxn modelId="{381E3534-C815-40A2-950D-FAFA896A77EA}" type="presParOf" srcId="{9219D12F-F54F-47AF-A5D0-D8BB9BE4C5BC}" destId="{BACC1505-76D5-4349-BD39-40EF2B7321B6}" srcOrd="4" destOrd="0" presId="urn:microsoft.com/office/officeart/2018/2/layout/IconVerticalSolidList"/>
    <dgm:cxn modelId="{0E9E5A26-2E1D-400E-A632-2AC96BE8B893}" type="presParOf" srcId="{BACC1505-76D5-4349-BD39-40EF2B7321B6}" destId="{0535B709-4A0F-4E9F-9CBE-9238754A3B56}" srcOrd="0" destOrd="0" presId="urn:microsoft.com/office/officeart/2018/2/layout/IconVerticalSolidList"/>
    <dgm:cxn modelId="{8FD9E7DE-4FDA-4422-913B-2B9F4617B1FC}" type="presParOf" srcId="{BACC1505-76D5-4349-BD39-40EF2B7321B6}" destId="{437D02B0-2ED0-4927-A95B-51B54CAF91DC}" srcOrd="1" destOrd="0" presId="urn:microsoft.com/office/officeart/2018/2/layout/IconVerticalSolidList"/>
    <dgm:cxn modelId="{F6677904-627D-4B0F-9F9A-9731826BB069}" type="presParOf" srcId="{BACC1505-76D5-4349-BD39-40EF2B7321B6}" destId="{FFB31F00-AD6B-43DB-ADFA-31B069DB6339}" srcOrd="2" destOrd="0" presId="urn:microsoft.com/office/officeart/2018/2/layout/IconVerticalSolidList"/>
    <dgm:cxn modelId="{5E9C9FB4-E3CC-4453-B2CA-79DE1E715FE7}" type="presParOf" srcId="{BACC1505-76D5-4349-BD39-40EF2B7321B6}" destId="{03A8B5B1-2896-45F6-9309-727F34950D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546CC-FA3F-4E09-BE7F-3139A7F1D8A2}"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7393F263-147B-4B0A-AA4E-0721BB01B637}">
      <dgm:prSet/>
      <dgm:spPr/>
      <dgm:t>
        <a:bodyPr/>
        <a:lstStyle/>
        <a:p>
          <a:pPr>
            <a:lnSpc>
              <a:spcPct val="100000"/>
            </a:lnSpc>
          </a:pPr>
          <a:r>
            <a:rPr lang="en-US" dirty="0"/>
            <a:t>JVID will assume contract labor costs to be conservative </a:t>
          </a:r>
        </a:p>
      </dgm:t>
    </dgm:pt>
    <dgm:pt modelId="{B7334E62-0B65-43C7-B6B3-CAAFB344E03A}" type="parTrans" cxnId="{54B4D29E-59DE-4FE9-8CB4-BD0EEABD6816}">
      <dgm:prSet/>
      <dgm:spPr/>
      <dgm:t>
        <a:bodyPr/>
        <a:lstStyle/>
        <a:p>
          <a:endParaRPr lang="en-US"/>
        </a:p>
      </dgm:t>
    </dgm:pt>
    <dgm:pt modelId="{9A62BE30-31D1-4BC8-A92E-383B3DD6027C}" type="sibTrans" cxnId="{54B4D29E-59DE-4FE9-8CB4-BD0EEABD6816}">
      <dgm:prSet/>
      <dgm:spPr/>
      <dgm:t>
        <a:bodyPr/>
        <a:lstStyle/>
        <a:p>
          <a:endParaRPr lang="en-US"/>
        </a:p>
      </dgm:t>
    </dgm:pt>
    <dgm:pt modelId="{34513B95-FD51-41C0-BB9B-225EEED91B02}">
      <dgm:prSet/>
      <dgm:spPr/>
      <dgm:t>
        <a:bodyPr/>
        <a:lstStyle/>
        <a:p>
          <a:pPr>
            <a:lnSpc>
              <a:spcPct val="100000"/>
            </a:lnSpc>
          </a:pPr>
          <a:r>
            <a:rPr lang="en-US" dirty="0"/>
            <a:t>Assume</a:t>
          </a:r>
          <a:r>
            <a:rPr lang="en-US" baseline="0" dirty="0"/>
            <a:t> LARA will install an irrigation system and use less water</a:t>
          </a:r>
          <a:endParaRPr lang="en-US" dirty="0"/>
        </a:p>
      </dgm:t>
    </dgm:pt>
    <dgm:pt modelId="{B0031C0E-ABBD-4395-9526-70C0CCFFE92F}" type="parTrans" cxnId="{4582CA7B-E2F6-49FE-82D1-C3590FCE56F8}">
      <dgm:prSet/>
      <dgm:spPr/>
      <dgm:t>
        <a:bodyPr/>
        <a:lstStyle/>
        <a:p>
          <a:endParaRPr lang="en-US"/>
        </a:p>
      </dgm:t>
    </dgm:pt>
    <dgm:pt modelId="{8EAC6CA3-E17C-49F1-A1B1-52FFC00C4833}" type="sibTrans" cxnId="{4582CA7B-E2F6-49FE-82D1-C3590FCE56F8}">
      <dgm:prSet/>
      <dgm:spPr/>
      <dgm:t>
        <a:bodyPr/>
        <a:lstStyle/>
        <a:p>
          <a:endParaRPr lang="en-US"/>
        </a:p>
      </dgm:t>
    </dgm:pt>
    <dgm:pt modelId="{6E623FC7-3858-4457-AAFD-0FB9D17149AF}">
      <dgm:prSet/>
      <dgm:spPr/>
      <dgm:t>
        <a:bodyPr/>
        <a:lstStyle/>
        <a:p>
          <a:pPr>
            <a:lnSpc>
              <a:spcPct val="100000"/>
            </a:lnSpc>
          </a:pPr>
          <a:r>
            <a:rPr lang="en-US" dirty="0"/>
            <a:t>Reduce rate increase from 8% to 6.5% to keep bill under $100 in 5 years</a:t>
          </a:r>
        </a:p>
      </dgm:t>
    </dgm:pt>
    <dgm:pt modelId="{FF3B1433-DB05-4A0E-88AA-36298D50B9CF}" type="parTrans" cxnId="{6E62B23E-D4CE-4510-8E6F-AFE5CAD84F2C}">
      <dgm:prSet/>
      <dgm:spPr/>
      <dgm:t>
        <a:bodyPr/>
        <a:lstStyle/>
        <a:p>
          <a:endParaRPr lang="en-US"/>
        </a:p>
      </dgm:t>
    </dgm:pt>
    <dgm:pt modelId="{C0E9305A-5D36-49B8-8041-4FF652F7E3C9}" type="sibTrans" cxnId="{6E62B23E-D4CE-4510-8E6F-AFE5CAD84F2C}">
      <dgm:prSet/>
      <dgm:spPr/>
      <dgm:t>
        <a:bodyPr/>
        <a:lstStyle/>
        <a:p>
          <a:endParaRPr lang="en-US"/>
        </a:p>
      </dgm:t>
    </dgm:pt>
    <dgm:pt modelId="{9219D12F-F54F-47AF-A5D0-D8BB9BE4C5BC}" type="pres">
      <dgm:prSet presAssocID="{BC4546CC-FA3F-4E09-BE7F-3139A7F1D8A2}" presName="root" presStyleCnt="0">
        <dgm:presLayoutVars>
          <dgm:dir/>
          <dgm:resizeHandles val="exact"/>
        </dgm:presLayoutVars>
      </dgm:prSet>
      <dgm:spPr/>
    </dgm:pt>
    <dgm:pt modelId="{D9D64C4B-6F36-40A6-AC93-CD1681D4935C}" type="pres">
      <dgm:prSet presAssocID="{7393F263-147B-4B0A-AA4E-0721BB01B637}" presName="compNode" presStyleCnt="0"/>
      <dgm:spPr/>
    </dgm:pt>
    <dgm:pt modelId="{725E79B8-8D44-4962-BF90-0D3718EA4275}" type="pres">
      <dgm:prSet presAssocID="{7393F263-147B-4B0A-AA4E-0721BB01B637}" presName="bgRect" presStyleLbl="bgShp" presStyleIdx="0" presStyleCnt="3"/>
      <dgm:spPr>
        <a:solidFill>
          <a:schemeClr val="accent3">
            <a:lumMod val="20000"/>
            <a:lumOff val="80000"/>
          </a:schemeClr>
        </a:solidFill>
      </dgm:spPr>
    </dgm:pt>
    <dgm:pt modelId="{AF05D956-BB8F-4F3C-95E4-86C99AB3B8D9}" type="pres">
      <dgm:prSet presAssocID="{7393F263-147B-4B0A-AA4E-0721BB01B63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outline"/>
        </a:ext>
      </dgm:extLst>
    </dgm:pt>
    <dgm:pt modelId="{F71BF504-474B-427B-BC99-8F048045B325}" type="pres">
      <dgm:prSet presAssocID="{7393F263-147B-4B0A-AA4E-0721BB01B637}" presName="spaceRect" presStyleCnt="0"/>
      <dgm:spPr/>
    </dgm:pt>
    <dgm:pt modelId="{3922BDDA-8BC1-486D-973B-4654A76BCAD5}" type="pres">
      <dgm:prSet presAssocID="{7393F263-147B-4B0A-AA4E-0721BB01B637}" presName="parTx" presStyleLbl="revTx" presStyleIdx="0" presStyleCnt="3">
        <dgm:presLayoutVars>
          <dgm:chMax val="0"/>
          <dgm:chPref val="0"/>
        </dgm:presLayoutVars>
      </dgm:prSet>
      <dgm:spPr/>
    </dgm:pt>
    <dgm:pt modelId="{EF8287B7-F4E6-459A-B974-2C7C18D937EB}" type="pres">
      <dgm:prSet presAssocID="{9A62BE30-31D1-4BC8-A92E-383B3DD6027C}" presName="sibTrans" presStyleCnt="0"/>
      <dgm:spPr/>
    </dgm:pt>
    <dgm:pt modelId="{EE105627-3959-4702-A226-879D7B1445C5}" type="pres">
      <dgm:prSet presAssocID="{34513B95-FD51-41C0-BB9B-225EEED91B02}" presName="compNode" presStyleCnt="0"/>
      <dgm:spPr/>
    </dgm:pt>
    <dgm:pt modelId="{A1793CF0-9E34-4DCB-B7D8-04F001A9907C}" type="pres">
      <dgm:prSet presAssocID="{34513B95-FD51-41C0-BB9B-225EEED91B02}" presName="bgRect" presStyleLbl="bgShp" presStyleIdx="1" presStyleCnt="3"/>
      <dgm:spPr>
        <a:solidFill>
          <a:schemeClr val="accent3">
            <a:lumMod val="20000"/>
            <a:lumOff val="80000"/>
          </a:schemeClr>
        </a:solidFill>
        <a:ln>
          <a:noFill/>
        </a:ln>
      </dgm:spPr>
    </dgm:pt>
    <dgm:pt modelId="{B50EEB4D-2125-4424-8AAE-529A5BEE8DCC}" type="pres">
      <dgm:prSet presAssocID="{34513B95-FD51-41C0-BB9B-225EEED91B02}" presName="iconRect" presStyleLbl="node1" presStyleIdx="1"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ter"/>
        </a:ext>
      </dgm:extLst>
    </dgm:pt>
    <dgm:pt modelId="{6832DB01-8117-4EFE-998C-7D2303D23093}" type="pres">
      <dgm:prSet presAssocID="{34513B95-FD51-41C0-BB9B-225EEED91B02}" presName="spaceRect" presStyleCnt="0"/>
      <dgm:spPr/>
    </dgm:pt>
    <dgm:pt modelId="{90341465-61E3-49E4-84B9-950D17DE8349}" type="pres">
      <dgm:prSet presAssocID="{34513B95-FD51-41C0-BB9B-225EEED91B02}" presName="parTx" presStyleLbl="revTx" presStyleIdx="1" presStyleCnt="3">
        <dgm:presLayoutVars>
          <dgm:chMax val="0"/>
          <dgm:chPref val="0"/>
        </dgm:presLayoutVars>
      </dgm:prSet>
      <dgm:spPr/>
    </dgm:pt>
    <dgm:pt modelId="{271EBA3A-2702-4EEA-9B97-5EF49E0C3267}" type="pres">
      <dgm:prSet presAssocID="{8EAC6CA3-E17C-49F1-A1B1-52FFC00C4833}" presName="sibTrans" presStyleCnt="0"/>
      <dgm:spPr/>
    </dgm:pt>
    <dgm:pt modelId="{BACC1505-76D5-4349-BD39-40EF2B7321B6}" type="pres">
      <dgm:prSet presAssocID="{6E623FC7-3858-4457-AAFD-0FB9D17149AF}" presName="compNode" presStyleCnt="0"/>
      <dgm:spPr/>
    </dgm:pt>
    <dgm:pt modelId="{0535B709-4A0F-4E9F-9CBE-9238754A3B56}" type="pres">
      <dgm:prSet presAssocID="{6E623FC7-3858-4457-AAFD-0FB9D17149AF}" presName="bgRect" presStyleLbl="bgShp" presStyleIdx="2" presStyleCnt="3"/>
      <dgm:spPr>
        <a:solidFill>
          <a:schemeClr val="accent3">
            <a:lumMod val="20000"/>
            <a:lumOff val="80000"/>
          </a:schemeClr>
        </a:solidFill>
      </dgm:spPr>
    </dgm:pt>
    <dgm:pt modelId="{437D02B0-2ED0-4927-A95B-51B54CAF91DC}" type="pres">
      <dgm:prSet presAssocID="{6E623FC7-3858-4457-AAFD-0FB9D17149AF}" presName="iconRect" presStyleLbl="node1" presStyleIdx="2"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ning"/>
        </a:ext>
      </dgm:extLst>
    </dgm:pt>
    <dgm:pt modelId="{FFB31F00-AD6B-43DB-ADFA-31B069DB6339}" type="pres">
      <dgm:prSet presAssocID="{6E623FC7-3858-4457-AAFD-0FB9D17149AF}" presName="spaceRect" presStyleCnt="0"/>
      <dgm:spPr/>
    </dgm:pt>
    <dgm:pt modelId="{03A8B5B1-2896-45F6-9309-727F34950D4A}" type="pres">
      <dgm:prSet presAssocID="{6E623FC7-3858-4457-AAFD-0FB9D17149AF}" presName="parTx" presStyleLbl="revTx" presStyleIdx="2" presStyleCnt="3">
        <dgm:presLayoutVars>
          <dgm:chMax val="0"/>
          <dgm:chPref val="0"/>
        </dgm:presLayoutVars>
      </dgm:prSet>
      <dgm:spPr/>
    </dgm:pt>
  </dgm:ptLst>
  <dgm:cxnLst>
    <dgm:cxn modelId="{8B8B011A-1A0A-4956-838E-1F5EBDBAF50D}" type="presOf" srcId="{6E623FC7-3858-4457-AAFD-0FB9D17149AF}" destId="{03A8B5B1-2896-45F6-9309-727F34950D4A}" srcOrd="0" destOrd="0" presId="urn:microsoft.com/office/officeart/2018/2/layout/IconVerticalSolidList"/>
    <dgm:cxn modelId="{6E62B23E-D4CE-4510-8E6F-AFE5CAD84F2C}" srcId="{BC4546CC-FA3F-4E09-BE7F-3139A7F1D8A2}" destId="{6E623FC7-3858-4457-AAFD-0FB9D17149AF}" srcOrd="2" destOrd="0" parTransId="{FF3B1433-DB05-4A0E-88AA-36298D50B9CF}" sibTransId="{C0E9305A-5D36-49B8-8041-4FF652F7E3C9}"/>
    <dgm:cxn modelId="{60BBC35B-00AA-46F0-9954-6A5FF8D3FB1E}" type="presOf" srcId="{BC4546CC-FA3F-4E09-BE7F-3139A7F1D8A2}" destId="{9219D12F-F54F-47AF-A5D0-D8BB9BE4C5BC}" srcOrd="0" destOrd="0" presId="urn:microsoft.com/office/officeart/2018/2/layout/IconVerticalSolidList"/>
    <dgm:cxn modelId="{0E151149-2E63-46FF-933F-4D054F1336D0}" type="presOf" srcId="{34513B95-FD51-41C0-BB9B-225EEED91B02}" destId="{90341465-61E3-49E4-84B9-950D17DE8349}" srcOrd="0" destOrd="0" presId="urn:microsoft.com/office/officeart/2018/2/layout/IconVerticalSolidList"/>
    <dgm:cxn modelId="{4582CA7B-E2F6-49FE-82D1-C3590FCE56F8}" srcId="{BC4546CC-FA3F-4E09-BE7F-3139A7F1D8A2}" destId="{34513B95-FD51-41C0-BB9B-225EEED91B02}" srcOrd="1" destOrd="0" parTransId="{B0031C0E-ABBD-4395-9526-70C0CCFFE92F}" sibTransId="{8EAC6CA3-E17C-49F1-A1B1-52FFC00C4833}"/>
    <dgm:cxn modelId="{7DC14D98-A042-4808-9D13-D36099B3BB37}" type="presOf" srcId="{7393F263-147B-4B0A-AA4E-0721BB01B637}" destId="{3922BDDA-8BC1-486D-973B-4654A76BCAD5}" srcOrd="0" destOrd="0" presId="urn:microsoft.com/office/officeart/2018/2/layout/IconVerticalSolidList"/>
    <dgm:cxn modelId="{54B4D29E-59DE-4FE9-8CB4-BD0EEABD6816}" srcId="{BC4546CC-FA3F-4E09-BE7F-3139A7F1D8A2}" destId="{7393F263-147B-4B0A-AA4E-0721BB01B637}" srcOrd="0" destOrd="0" parTransId="{B7334E62-0B65-43C7-B6B3-CAAFB344E03A}" sibTransId="{9A62BE30-31D1-4BC8-A92E-383B3DD6027C}"/>
    <dgm:cxn modelId="{65CB365D-B136-4AA8-8EAA-3C46CB9FF61A}" type="presParOf" srcId="{9219D12F-F54F-47AF-A5D0-D8BB9BE4C5BC}" destId="{D9D64C4B-6F36-40A6-AC93-CD1681D4935C}" srcOrd="0" destOrd="0" presId="urn:microsoft.com/office/officeart/2018/2/layout/IconVerticalSolidList"/>
    <dgm:cxn modelId="{EE543BE6-4581-4898-9050-7FDDD822871C}" type="presParOf" srcId="{D9D64C4B-6F36-40A6-AC93-CD1681D4935C}" destId="{725E79B8-8D44-4962-BF90-0D3718EA4275}" srcOrd="0" destOrd="0" presId="urn:microsoft.com/office/officeart/2018/2/layout/IconVerticalSolidList"/>
    <dgm:cxn modelId="{A5EFBA96-F38E-425F-9178-78BF0895FAFC}" type="presParOf" srcId="{D9D64C4B-6F36-40A6-AC93-CD1681D4935C}" destId="{AF05D956-BB8F-4F3C-95E4-86C99AB3B8D9}" srcOrd="1" destOrd="0" presId="urn:microsoft.com/office/officeart/2018/2/layout/IconVerticalSolidList"/>
    <dgm:cxn modelId="{CA9B72AD-35DE-4D65-A292-9449FBBFD825}" type="presParOf" srcId="{D9D64C4B-6F36-40A6-AC93-CD1681D4935C}" destId="{F71BF504-474B-427B-BC99-8F048045B325}" srcOrd="2" destOrd="0" presId="urn:microsoft.com/office/officeart/2018/2/layout/IconVerticalSolidList"/>
    <dgm:cxn modelId="{5DCE49F3-B033-4DBF-8220-C27A745BF8FE}" type="presParOf" srcId="{D9D64C4B-6F36-40A6-AC93-CD1681D4935C}" destId="{3922BDDA-8BC1-486D-973B-4654A76BCAD5}" srcOrd="3" destOrd="0" presId="urn:microsoft.com/office/officeart/2018/2/layout/IconVerticalSolidList"/>
    <dgm:cxn modelId="{F19596BC-D3CC-4776-B1EB-6B362EFF35D6}" type="presParOf" srcId="{9219D12F-F54F-47AF-A5D0-D8BB9BE4C5BC}" destId="{EF8287B7-F4E6-459A-B974-2C7C18D937EB}" srcOrd="1" destOrd="0" presId="urn:microsoft.com/office/officeart/2018/2/layout/IconVerticalSolidList"/>
    <dgm:cxn modelId="{28F5EE55-9B1D-4E49-9366-97FF1835A870}" type="presParOf" srcId="{9219D12F-F54F-47AF-A5D0-D8BB9BE4C5BC}" destId="{EE105627-3959-4702-A226-879D7B1445C5}" srcOrd="2" destOrd="0" presId="urn:microsoft.com/office/officeart/2018/2/layout/IconVerticalSolidList"/>
    <dgm:cxn modelId="{FFF7B794-51A0-4AEC-9C2E-D8EC62DA979E}" type="presParOf" srcId="{EE105627-3959-4702-A226-879D7B1445C5}" destId="{A1793CF0-9E34-4DCB-B7D8-04F001A9907C}" srcOrd="0" destOrd="0" presId="urn:microsoft.com/office/officeart/2018/2/layout/IconVerticalSolidList"/>
    <dgm:cxn modelId="{374EE7B6-D035-466D-9191-4D5AB8F604CF}" type="presParOf" srcId="{EE105627-3959-4702-A226-879D7B1445C5}" destId="{B50EEB4D-2125-4424-8AAE-529A5BEE8DCC}" srcOrd="1" destOrd="0" presId="urn:microsoft.com/office/officeart/2018/2/layout/IconVerticalSolidList"/>
    <dgm:cxn modelId="{4F0A9AAC-2B58-4D7B-A7AC-167CACA54766}" type="presParOf" srcId="{EE105627-3959-4702-A226-879D7B1445C5}" destId="{6832DB01-8117-4EFE-998C-7D2303D23093}" srcOrd="2" destOrd="0" presId="urn:microsoft.com/office/officeart/2018/2/layout/IconVerticalSolidList"/>
    <dgm:cxn modelId="{4940E85F-124F-4C28-9CFE-A59656F0C1F6}" type="presParOf" srcId="{EE105627-3959-4702-A226-879D7B1445C5}" destId="{90341465-61E3-49E4-84B9-950D17DE8349}" srcOrd="3" destOrd="0" presId="urn:microsoft.com/office/officeart/2018/2/layout/IconVerticalSolidList"/>
    <dgm:cxn modelId="{65E3CD14-EC3B-423D-B9EB-B8EB963A7FB0}" type="presParOf" srcId="{9219D12F-F54F-47AF-A5D0-D8BB9BE4C5BC}" destId="{271EBA3A-2702-4EEA-9B97-5EF49E0C3267}" srcOrd="3" destOrd="0" presId="urn:microsoft.com/office/officeart/2018/2/layout/IconVerticalSolidList"/>
    <dgm:cxn modelId="{381E3534-C815-40A2-950D-FAFA896A77EA}" type="presParOf" srcId="{9219D12F-F54F-47AF-A5D0-D8BB9BE4C5BC}" destId="{BACC1505-76D5-4349-BD39-40EF2B7321B6}" srcOrd="4" destOrd="0" presId="urn:microsoft.com/office/officeart/2018/2/layout/IconVerticalSolidList"/>
    <dgm:cxn modelId="{0E9E5A26-2E1D-400E-A632-2AC96BE8B893}" type="presParOf" srcId="{BACC1505-76D5-4349-BD39-40EF2B7321B6}" destId="{0535B709-4A0F-4E9F-9CBE-9238754A3B56}" srcOrd="0" destOrd="0" presId="urn:microsoft.com/office/officeart/2018/2/layout/IconVerticalSolidList"/>
    <dgm:cxn modelId="{8FD9E7DE-4FDA-4422-913B-2B9F4617B1FC}" type="presParOf" srcId="{BACC1505-76D5-4349-BD39-40EF2B7321B6}" destId="{437D02B0-2ED0-4927-A95B-51B54CAF91DC}" srcOrd="1" destOrd="0" presId="urn:microsoft.com/office/officeart/2018/2/layout/IconVerticalSolidList"/>
    <dgm:cxn modelId="{F6677904-627D-4B0F-9F9A-9731826BB069}" type="presParOf" srcId="{BACC1505-76D5-4349-BD39-40EF2B7321B6}" destId="{FFB31F00-AD6B-43DB-ADFA-31B069DB6339}" srcOrd="2" destOrd="0" presId="urn:microsoft.com/office/officeart/2018/2/layout/IconVerticalSolidList"/>
    <dgm:cxn modelId="{5E9C9FB4-E3CC-4453-B2CA-79DE1E715FE7}" type="presParOf" srcId="{BACC1505-76D5-4349-BD39-40EF2B7321B6}" destId="{03A8B5B1-2896-45F6-9309-727F34950D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1FC90-358A-4BB3-8595-C102449D221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9E2F27B-1561-4ECC-9DD1-58D8D7789DB3}">
      <dgm:prSet custT="1"/>
      <dgm:spPr/>
      <dgm:t>
        <a:bodyPr/>
        <a:lstStyle/>
        <a:p>
          <a:pPr>
            <a:lnSpc>
              <a:spcPct val="100000"/>
            </a:lnSpc>
          </a:pPr>
          <a:r>
            <a:rPr lang="en-US" sz="2400" dirty="0"/>
            <a:t>Authorize mailing the Prop 218 notice</a:t>
          </a:r>
        </a:p>
      </dgm:t>
    </dgm:pt>
    <dgm:pt modelId="{DC9C9FD3-DAC1-40D0-9A49-CB79E106AE89}" type="parTrans" cxnId="{77222673-5DCF-48C2-BA7E-6E4F96EF9A3B}">
      <dgm:prSet/>
      <dgm:spPr/>
      <dgm:t>
        <a:bodyPr/>
        <a:lstStyle/>
        <a:p>
          <a:endParaRPr lang="en-US" sz="2800"/>
        </a:p>
      </dgm:t>
    </dgm:pt>
    <dgm:pt modelId="{847D0B40-E73C-4CF9-80BD-1D51881E06B0}" type="sibTrans" cxnId="{77222673-5DCF-48C2-BA7E-6E4F96EF9A3B}">
      <dgm:prSet/>
      <dgm:spPr/>
      <dgm:t>
        <a:bodyPr/>
        <a:lstStyle/>
        <a:p>
          <a:endParaRPr lang="en-US" sz="2800"/>
        </a:p>
      </dgm:t>
    </dgm:pt>
    <dgm:pt modelId="{ACE48ECD-75B5-4E0F-AC86-30DE58A85A1B}">
      <dgm:prSet custT="1"/>
      <dgm:spPr/>
      <dgm:t>
        <a:bodyPr/>
        <a:lstStyle/>
        <a:p>
          <a:pPr>
            <a:lnSpc>
              <a:spcPct val="100000"/>
            </a:lnSpc>
          </a:pPr>
          <a:r>
            <a:rPr lang="en-US" sz="2400" dirty="0"/>
            <a:t>The rates noticed are the maximum rates that the Board can adopt in each fiscal year</a:t>
          </a:r>
        </a:p>
      </dgm:t>
    </dgm:pt>
    <dgm:pt modelId="{456A4D3E-53D1-4CF7-872B-FA86EA5B219C}" type="parTrans" cxnId="{450470A9-042D-4DF6-B114-B52D6D8134ED}">
      <dgm:prSet/>
      <dgm:spPr/>
      <dgm:t>
        <a:bodyPr/>
        <a:lstStyle/>
        <a:p>
          <a:endParaRPr lang="en-US" sz="2800"/>
        </a:p>
      </dgm:t>
    </dgm:pt>
    <dgm:pt modelId="{3795FD93-F4D0-41C3-A367-9BFC213B520D}" type="sibTrans" cxnId="{450470A9-042D-4DF6-B114-B52D6D8134ED}">
      <dgm:prSet/>
      <dgm:spPr/>
      <dgm:t>
        <a:bodyPr/>
        <a:lstStyle/>
        <a:p>
          <a:endParaRPr lang="en-US" sz="2800"/>
        </a:p>
      </dgm:t>
    </dgm:pt>
    <dgm:pt modelId="{59A5007B-E3CE-4BD4-A633-5FBE67B5DAA7}">
      <dgm:prSet custT="1"/>
      <dgm:spPr/>
      <dgm:t>
        <a:bodyPr/>
        <a:lstStyle/>
        <a:p>
          <a:pPr>
            <a:lnSpc>
              <a:spcPct val="100000"/>
            </a:lnSpc>
          </a:pPr>
          <a:r>
            <a:rPr lang="en-US" sz="2400" dirty="0"/>
            <a:t>RCAC to produce a written report to be available to the public before the Hearing </a:t>
          </a:r>
        </a:p>
      </dgm:t>
    </dgm:pt>
    <dgm:pt modelId="{EA0859EA-5CEA-42FE-A8E3-8E81B3B3AACF}" type="parTrans" cxnId="{DD749B6B-FAF1-4143-AB3B-134016E2DEC8}">
      <dgm:prSet/>
      <dgm:spPr/>
      <dgm:t>
        <a:bodyPr/>
        <a:lstStyle/>
        <a:p>
          <a:endParaRPr lang="en-US"/>
        </a:p>
      </dgm:t>
    </dgm:pt>
    <dgm:pt modelId="{30BEB006-3207-4B87-8E99-AC5AA42D8D06}" type="sibTrans" cxnId="{DD749B6B-FAF1-4143-AB3B-134016E2DEC8}">
      <dgm:prSet/>
      <dgm:spPr/>
      <dgm:t>
        <a:bodyPr/>
        <a:lstStyle/>
        <a:p>
          <a:endParaRPr lang="en-US"/>
        </a:p>
      </dgm:t>
    </dgm:pt>
    <dgm:pt modelId="{E669C759-2654-4648-A322-FB2ED807B38C}" type="pres">
      <dgm:prSet presAssocID="{DA81FC90-358A-4BB3-8595-C102449D2213}" presName="root" presStyleCnt="0">
        <dgm:presLayoutVars>
          <dgm:dir/>
          <dgm:resizeHandles val="exact"/>
        </dgm:presLayoutVars>
      </dgm:prSet>
      <dgm:spPr/>
    </dgm:pt>
    <dgm:pt modelId="{E3156D50-6C72-4671-9742-6512E1446762}" type="pres">
      <dgm:prSet presAssocID="{99E2F27B-1561-4ECC-9DD1-58D8D7789DB3}" presName="compNode" presStyleCnt="0"/>
      <dgm:spPr/>
    </dgm:pt>
    <dgm:pt modelId="{3118A00A-B747-4702-9E35-842E48EFBBBE}" type="pres">
      <dgm:prSet presAssocID="{99E2F27B-1561-4ECC-9DD1-58D8D7789DB3}" presName="iconRect" presStyleLbl="node1" presStyleIdx="0" presStyleCnt="3" custScaleX="222222" custScaleY="218569" custLinFactNeighborX="-2245" custLinFactNeighborY="-798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62C038E1-2315-4CE3-9065-F7A351D9E0ED}" type="pres">
      <dgm:prSet presAssocID="{99E2F27B-1561-4ECC-9DD1-58D8D7789DB3}" presName="spaceRect" presStyleCnt="0"/>
      <dgm:spPr/>
    </dgm:pt>
    <dgm:pt modelId="{B1980820-C790-47FF-A88E-3B86CA019B2D}" type="pres">
      <dgm:prSet presAssocID="{99E2F27B-1561-4ECC-9DD1-58D8D7789DB3}" presName="textRect" presStyleLbl="revTx" presStyleIdx="0" presStyleCnt="3" custScaleX="144430" custLinFactX="-2359" custLinFactNeighborX="-100000" custLinFactNeighborY="-3593">
        <dgm:presLayoutVars>
          <dgm:chMax val="1"/>
          <dgm:chPref val="1"/>
        </dgm:presLayoutVars>
      </dgm:prSet>
      <dgm:spPr/>
    </dgm:pt>
    <dgm:pt modelId="{4241C23E-38D4-4E63-BF2B-54A307DBD17D}" type="pres">
      <dgm:prSet presAssocID="{847D0B40-E73C-4CF9-80BD-1D51881E06B0}" presName="sibTrans" presStyleCnt="0"/>
      <dgm:spPr/>
    </dgm:pt>
    <dgm:pt modelId="{F9E54EEC-B437-48F9-8D52-242E11E3C15E}" type="pres">
      <dgm:prSet presAssocID="{ACE48ECD-75B5-4E0F-AC86-30DE58A85A1B}" presName="compNode" presStyleCnt="0"/>
      <dgm:spPr/>
    </dgm:pt>
    <dgm:pt modelId="{66B2F945-BB78-4595-AF97-0A54B7B6C12D}" type="pres">
      <dgm:prSet presAssocID="{ACE48ECD-75B5-4E0F-AC86-30DE58A85A1B}" presName="iconRect" presStyleLbl="node1" presStyleIdx="1" presStyleCnt="3" custScaleX="236106" custScaleY="159695" custLinFactNeighborX="34710" custLinFactNeighborY="-6514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old bars with solid fill"/>
        </a:ext>
      </dgm:extLst>
    </dgm:pt>
    <dgm:pt modelId="{B86AA96D-1BB8-4CA7-8196-D62AECD8C510}" type="pres">
      <dgm:prSet presAssocID="{ACE48ECD-75B5-4E0F-AC86-30DE58A85A1B}" presName="spaceRect" presStyleCnt="0"/>
      <dgm:spPr/>
    </dgm:pt>
    <dgm:pt modelId="{C512ED99-63CA-4864-ADB6-41CD951EDC01}" type="pres">
      <dgm:prSet presAssocID="{ACE48ECD-75B5-4E0F-AC86-30DE58A85A1B}" presName="textRect" presStyleLbl="revTx" presStyleIdx="1" presStyleCnt="3" custScaleX="220687" custLinFactNeighborX="18624" custLinFactNeighborY="-6749">
        <dgm:presLayoutVars>
          <dgm:chMax val="1"/>
          <dgm:chPref val="1"/>
        </dgm:presLayoutVars>
      </dgm:prSet>
      <dgm:spPr/>
    </dgm:pt>
    <dgm:pt modelId="{E9DBFC57-E09B-42AB-8DAE-146923A6A8DC}" type="pres">
      <dgm:prSet presAssocID="{3795FD93-F4D0-41C3-A367-9BFC213B520D}" presName="sibTrans" presStyleCnt="0"/>
      <dgm:spPr/>
    </dgm:pt>
    <dgm:pt modelId="{78DC1500-3DC2-495C-9D3B-930197433D41}" type="pres">
      <dgm:prSet presAssocID="{59A5007B-E3CE-4BD4-A633-5FBE67B5DAA7}" presName="compNode" presStyleCnt="0"/>
      <dgm:spPr/>
    </dgm:pt>
    <dgm:pt modelId="{93F4FCE3-B21E-4066-8A1E-9A30F4B72DA0}" type="pres">
      <dgm:prSet presAssocID="{59A5007B-E3CE-4BD4-A633-5FBE67B5DAA7}" presName="iconRect" presStyleLbl="node1" presStyleIdx="2" presStyleCnt="3" custScaleX="141278" custScaleY="133709" custLinFactNeighborX="1180" custLinFactNeighborY="-5864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sed book with solid fill"/>
        </a:ext>
      </dgm:extLst>
    </dgm:pt>
    <dgm:pt modelId="{8F5B3F6B-B10A-47C4-9625-F66A142151C9}" type="pres">
      <dgm:prSet presAssocID="{59A5007B-E3CE-4BD4-A633-5FBE67B5DAA7}" presName="spaceRect" presStyleCnt="0"/>
      <dgm:spPr/>
    </dgm:pt>
    <dgm:pt modelId="{787D4CB0-35F5-47EA-B165-3627783067DD}" type="pres">
      <dgm:prSet presAssocID="{59A5007B-E3CE-4BD4-A633-5FBE67B5DAA7}" presName="textRect" presStyleLbl="revTx" presStyleIdx="2" presStyleCnt="3" custScaleX="237405" custLinFactNeighborX="-1016" custLinFactNeighborY="9450">
        <dgm:presLayoutVars>
          <dgm:chMax val="1"/>
          <dgm:chPref val="1"/>
        </dgm:presLayoutVars>
      </dgm:prSet>
      <dgm:spPr/>
    </dgm:pt>
  </dgm:ptLst>
  <dgm:cxnLst>
    <dgm:cxn modelId="{0402B508-398F-4B4F-85A2-BB0095F23377}" type="presOf" srcId="{DA81FC90-358A-4BB3-8595-C102449D2213}" destId="{E669C759-2654-4648-A322-FB2ED807B38C}" srcOrd="0" destOrd="0" presId="urn:microsoft.com/office/officeart/2018/2/layout/IconLabelList"/>
    <dgm:cxn modelId="{42F0F72F-37C3-4A8F-A82F-EECA3AA850AB}" type="presOf" srcId="{ACE48ECD-75B5-4E0F-AC86-30DE58A85A1B}" destId="{C512ED99-63CA-4864-ADB6-41CD951EDC01}" srcOrd="0" destOrd="0" presId="urn:microsoft.com/office/officeart/2018/2/layout/IconLabelList"/>
    <dgm:cxn modelId="{DD749B6B-FAF1-4143-AB3B-134016E2DEC8}" srcId="{DA81FC90-358A-4BB3-8595-C102449D2213}" destId="{59A5007B-E3CE-4BD4-A633-5FBE67B5DAA7}" srcOrd="2" destOrd="0" parTransId="{EA0859EA-5CEA-42FE-A8E3-8E81B3B3AACF}" sibTransId="{30BEB006-3207-4B87-8E99-AC5AA42D8D06}"/>
    <dgm:cxn modelId="{70307C4F-9663-486D-8855-7EC0A6911EE7}" type="presOf" srcId="{59A5007B-E3CE-4BD4-A633-5FBE67B5DAA7}" destId="{787D4CB0-35F5-47EA-B165-3627783067DD}" srcOrd="0" destOrd="0" presId="urn:microsoft.com/office/officeart/2018/2/layout/IconLabelList"/>
    <dgm:cxn modelId="{77222673-5DCF-48C2-BA7E-6E4F96EF9A3B}" srcId="{DA81FC90-358A-4BB3-8595-C102449D2213}" destId="{99E2F27B-1561-4ECC-9DD1-58D8D7789DB3}" srcOrd="0" destOrd="0" parTransId="{DC9C9FD3-DAC1-40D0-9A49-CB79E106AE89}" sibTransId="{847D0B40-E73C-4CF9-80BD-1D51881E06B0}"/>
    <dgm:cxn modelId="{E8A05094-82B1-46AF-8713-69F92882036B}" type="presOf" srcId="{99E2F27B-1561-4ECC-9DD1-58D8D7789DB3}" destId="{B1980820-C790-47FF-A88E-3B86CA019B2D}" srcOrd="0" destOrd="0" presId="urn:microsoft.com/office/officeart/2018/2/layout/IconLabelList"/>
    <dgm:cxn modelId="{450470A9-042D-4DF6-B114-B52D6D8134ED}" srcId="{DA81FC90-358A-4BB3-8595-C102449D2213}" destId="{ACE48ECD-75B5-4E0F-AC86-30DE58A85A1B}" srcOrd="1" destOrd="0" parTransId="{456A4D3E-53D1-4CF7-872B-FA86EA5B219C}" sibTransId="{3795FD93-F4D0-41C3-A367-9BFC213B520D}"/>
    <dgm:cxn modelId="{04841BF5-E850-4FEA-9381-E39F8F8AD95D}" type="presParOf" srcId="{E669C759-2654-4648-A322-FB2ED807B38C}" destId="{E3156D50-6C72-4671-9742-6512E1446762}" srcOrd="0" destOrd="0" presId="urn:microsoft.com/office/officeart/2018/2/layout/IconLabelList"/>
    <dgm:cxn modelId="{2A45C23F-51FA-4834-B89D-09D58A7F1341}" type="presParOf" srcId="{E3156D50-6C72-4671-9742-6512E1446762}" destId="{3118A00A-B747-4702-9E35-842E48EFBBBE}" srcOrd="0" destOrd="0" presId="urn:microsoft.com/office/officeart/2018/2/layout/IconLabelList"/>
    <dgm:cxn modelId="{41F424F5-913E-4095-AC7E-412705F6B560}" type="presParOf" srcId="{E3156D50-6C72-4671-9742-6512E1446762}" destId="{62C038E1-2315-4CE3-9065-F7A351D9E0ED}" srcOrd="1" destOrd="0" presId="urn:microsoft.com/office/officeart/2018/2/layout/IconLabelList"/>
    <dgm:cxn modelId="{02D00E1D-06D9-4AE5-8930-1E76EA773984}" type="presParOf" srcId="{E3156D50-6C72-4671-9742-6512E1446762}" destId="{B1980820-C790-47FF-A88E-3B86CA019B2D}" srcOrd="2" destOrd="0" presId="urn:microsoft.com/office/officeart/2018/2/layout/IconLabelList"/>
    <dgm:cxn modelId="{B9E66076-80C2-417F-837E-2ABEE480F0B4}" type="presParOf" srcId="{E669C759-2654-4648-A322-FB2ED807B38C}" destId="{4241C23E-38D4-4E63-BF2B-54A307DBD17D}" srcOrd="1" destOrd="0" presId="urn:microsoft.com/office/officeart/2018/2/layout/IconLabelList"/>
    <dgm:cxn modelId="{25C6A5C5-2B7A-4D55-997B-BDEB1539C731}" type="presParOf" srcId="{E669C759-2654-4648-A322-FB2ED807B38C}" destId="{F9E54EEC-B437-48F9-8D52-242E11E3C15E}" srcOrd="2" destOrd="0" presId="urn:microsoft.com/office/officeart/2018/2/layout/IconLabelList"/>
    <dgm:cxn modelId="{29DCBE38-0240-4F4B-883F-ADF3B97EB59E}" type="presParOf" srcId="{F9E54EEC-B437-48F9-8D52-242E11E3C15E}" destId="{66B2F945-BB78-4595-AF97-0A54B7B6C12D}" srcOrd="0" destOrd="0" presId="urn:microsoft.com/office/officeart/2018/2/layout/IconLabelList"/>
    <dgm:cxn modelId="{67AEF537-7FB9-44BD-AB57-34426401D120}" type="presParOf" srcId="{F9E54EEC-B437-48F9-8D52-242E11E3C15E}" destId="{B86AA96D-1BB8-4CA7-8196-D62AECD8C510}" srcOrd="1" destOrd="0" presId="urn:microsoft.com/office/officeart/2018/2/layout/IconLabelList"/>
    <dgm:cxn modelId="{66CE4AD7-C58D-4434-AD2E-63BB1A2DE0B6}" type="presParOf" srcId="{F9E54EEC-B437-48F9-8D52-242E11E3C15E}" destId="{C512ED99-63CA-4864-ADB6-41CD951EDC01}" srcOrd="2" destOrd="0" presId="urn:microsoft.com/office/officeart/2018/2/layout/IconLabelList"/>
    <dgm:cxn modelId="{864017F1-E5AB-498D-9D61-E966B85EA2C1}" type="presParOf" srcId="{E669C759-2654-4648-A322-FB2ED807B38C}" destId="{E9DBFC57-E09B-42AB-8DAE-146923A6A8DC}" srcOrd="3" destOrd="0" presId="urn:microsoft.com/office/officeart/2018/2/layout/IconLabelList"/>
    <dgm:cxn modelId="{4F7C726B-98D1-431E-BB12-47DC22144D85}" type="presParOf" srcId="{E669C759-2654-4648-A322-FB2ED807B38C}" destId="{78DC1500-3DC2-495C-9D3B-930197433D41}" srcOrd="4" destOrd="0" presId="urn:microsoft.com/office/officeart/2018/2/layout/IconLabelList"/>
    <dgm:cxn modelId="{A6B0CA15-4FAA-4031-BF31-E484C387DF25}" type="presParOf" srcId="{78DC1500-3DC2-495C-9D3B-930197433D41}" destId="{93F4FCE3-B21E-4066-8A1E-9A30F4B72DA0}" srcOrd="0" destOrd="0" presId="urn:microsoft.com/office/officeart/2018/2/layout/IconLabelList"/>
    <dgm:cxn modelId="{6E726D29-3233-4843-9AB8-74D329C5B76E}" type="presParOf" srcId="{78DC1500-3DC2-495C-9D3B-930197433D41}" destId="{8F5B3F6B-B10A-47C4-9625-F66A142151C9}" srcOrd="1" destOrd="0" presId="urn:microsoft.com/office/officeart/2018/2/layout/IconLabelList"/>
    <dgm:cxn modelId="{4901E568-17C0-49A3-A1E3-6EFFF235E7C7}" type="presParOf" srcId="{78DC1500-3DC2-495C-9D3B-930197433D41}" destId="{787D4CB0-35F5-47EA-B165-3627783067D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BF9B3-AE92-4B86-AF7C-FAE3AC31C04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DEB9E39-C887-4ECD-A256-BACE5AF9B688}">
      <dgm:prSet/>
      <dgm:spPr/>
      <dgm:t>
        <a:bodyPr/>
        <a:lstStyle/>
        <a:p>
          <a:r>
            <a:rPr lang="en-US" dirty="0"/>
            <a:t>Public Hearing at the July 9 Meeting</a:t>
          </a:r>
        </a:p>
      </dgm:t>
    </dgm:pt>
    <dgm:pt modelId="{32FC891D-F92D-43C0-AF00-94466B7FF724}" type="parTrans" cxnId="{C124F647-0DED-46E1-9F3A-51CB24927FAD}">
      <dgm:prSet/>
      <dgm:spPr/>
      <dgm:t>
        <a:bodyPr/>
        <a:lstStyle/>
        <a:p>
          <a:endParaRPr lang="en-US"/>
        </a:p>
      </dgm:t>
    </dgm:pt>
    <dgm:pt modelId="{04F44019-F119-4D41-A0E9-00432267BB87}" type="sibTrans" cxnId="{C124F647-0DED-46E1-9F3A-51CB24927FAD}">
      <dgm:prSet/>
      <dgm:spPr/>
      <dgm:t>
        <a:bodyPr/>
        <a:lstStyle/>
        <a:p>
          <a:endParaRPr lang="en-US"/>
        </a:p>
      </dgm:t>
    </dgm:pt>
    <dgm:pt modelId="{4899B1AF-6806-47C4-89EE-E7501776FB02}">
      <dgm:prSet/>
      <dgm:spPr/>
      <dgm:t>
        <a:bodyPr/>
        <a:lstStyle/>
        <a:p>
          <a:r>
            <a:rPr lang="en-US" dirty="0"/>
            <a:t>Rates effective starting August 1, 2025 and each July 1 thereafter</a:t>
          </a:r>
        </a:p>
      </dgm:t>
    </dgm:pt>
    <dgm:pt modelId="{30D3B94B-10E3-44D8-BE5A-0F67AB39C97D}" type="parTrans" cxnId="{F33EA180-B78B-4642-93D9-0E7ABC8518F8}">
      <dgm:prSet/>
      <dgm:spPr/>
      <dgm:t>
        <a:bodyPr/>
        <a:lstStyle/>
        <a:p>
          <a:endParaRPr lang="en-US"/>
        </a:p>
      </dgm:t>
    </dgm:pt>
    <dgm:pt modelId="{E8C3BE44-5B09-49EB-BD9B-2F12FFE13C9F}" type="sibTrans" cxnId="{F33EA180-B78B-4642-93D9-0E7ABC8518F8}">
      <dgm:prSet/>
      <dgm:spPr/>
      <dgm:t>
        <a:bodyPr/>
        <a:lstStyle/>
        <a:p>
          <a:endParaRPr lang="en-US"/>
        </a:p>
      </dgm:t>
    </dgm:pt>
    <dgm:pt modelId="{F06D2242-D61B-415B-B28B-75C6DB616258}" type="pres">
      <dgm:prSet presAssocID="{0DDBF9B3-AE92-4B86-AF7C-FAE3AC31C047}" presName="CompostProcess" presStyleCnt="0">
        <dgm:presLayoutVars>
          <dgm:dir/>
          <dgm:resizeHandles val="exact"/>
        </dgm:presLayoutVars>
      </dgm:prSet>
      <dgm:spPr/>
    </dgm:pt>
    <dgm:pt modelId="{59E44559-1657-4EE3-BABC-BE32DE51DD3E}" type="pres">
      <dgm:prSet presAssocID="{0DDBF9B3-AE92-4B86-AF7C-FAE3AC31C047}" presName="arrow" presStyleLbl="bgShp" presStyleIdx="0" presStyleCnt="1"/>
      <dgm:spPr/>
    </dgm:pt>
    <dgm:pt modelId="{458A4A5A-F60A-437E-8BEB-E4633572821C}" type="pres">
      <dgm:prSet presAssocID="{0DDBF9B3-AE92-4B86-AF7C-FAE3AC31C047}" presName="linearProcess" presStyleCnt="0"/>
      <dgm:spPr/>
    </dgm:pt>
    <dgm:pt modelId="{8A6F2C8D-EC4C-4E0D-B62F-565F897CEA6C}" type="pres">
      <dgm:prSet presAssocID="{FDEB9E39-C887-4ECD-A256-BACE5AF9B688}" presName="textNode" presStyleLbl="node1" presStyleIdx="0" presStyleCnt="2">
        <dgm:presLayoutVars>
          <dgm:bulletEnabled val="1"/>
        </dgm:presLayoutVars>
      </dgm:prSet>
      <dgm:spPr/>
    </dgm:pt>
    <dgm:pt modelId="{DE312FAE-D42B-4B44-8D8C-CD99205109BB}" type="pres">
      <dgm:prSet presAssocID="{04F44019-F119-4D41-A0E9-00432267BB87}" presName="sibTrans" presStyleCnt="0"/>
      <dgm:spPr/>
    </dgm:pt>
    <dgm:pt modelId="{82D7C794-98EF-413F-9976-24A263F7C40F}" type="pres">
      <dgm:prSet presAssocID="{4899B1AF-6806-47C4-89EE-E7501776FB02}" presName="textNode" presStyleLbl="node1" presStyleIdx="1" presStyleCnt="2">
        <dgm:presLayoutVars>
          <dgm:bulletEnabled val="1"/>
        </dgm:presLayoutVars>
      </dgm:prSet>
      <dgm:spPr/>
    </dgm:pt>
  </dgm:ptLst>
  <dgm:cxnLst>
    <dgm:cxn modelId="{EB274D08-0383-4A0C-9CF4-C09F32270B17}" type="presOf" srcId="{0DDBF9B3-AE92-4B86-AF7C-FAE3AC31C047}" destId="{F06D2242-D61B-415B-B28B-75C6DB616258}" srcOrd="0" destOrd="0" presId="urn:microsoft.com/office/officeart/2005/8/layout/hProcess9"/>
    <dgm:cxn modelId="{F723BF40-E222-4615-A9A0-04918B7B6121}" type="presOf" srcId="{FDEB9E39-C887-4ECD-A256-BACE5AF9B688}" destId="{8A6F2C8D-EC4C-4E0D-B62F-565F897CEA6C}" srcOrd="0" destOrd="0" presId="urn:microsoft.com/office/officeart/2005/8/layout/hProcess9"/>
    <dgm:cxn modelId="{C124F647-0DED-46E1-9F3A-51CB24927FAD}" srcId="{0DDBF9B3-AE92-4B86-AF7C-FAE3AC31C047}" destId="{FDEB9E39-C887-4ECD-A256-BACE5AF9B688}" srcOrd="0" destOrd="0" parTransId="{32FC891D-F92D-43C0-AF00-94466B7FF724}" sibTransId="{04F44019-F119-4D41-A0E9-00432267BB87}"/>
    <dgm:cxn modelId="{F33EA180-B78B-4642-93D9-0E7ABC8518F8}" srcId="{0DDBF9B3-AE92-4B86-AF7C-FAE3AC31C047}" destId="{4899B1AF-6806-47C4-89EE-E7501776FB02}" srcOrd="1" destOrd="0" parTransId="{30D3B94B-10E3-44D8-BE5A-0F67AB39C97D}" sibTransId="{E8C3BE44-5B09-49EB-BD9B-2F12FFE13C9F}"/>
    <dgm:cxn modelId="{15E06E82-501C-45A1-8BF3-537CC5AF5085}" type="presOf" srcId="{4899B1AF-6806-47C4-89EE-E7501776FB02}" destId="{82D7C794-98EF-413F-9976-24A263F7C40F}" srcOrd="0" destOrd="0" presId="urn:microsoft.com/office/officeart/2005/8/layout/hProcess9"/>
    <dgm:cxn modelId="{B0232D03-E80A-4835-9CDB-DDC148683680}" type="presParOf" srcId="{F06D2242-D61B-415B-B28B-75C6DB616258}" destId="{59E44559-1657-4EE3-BABC-BE32DE51DD3E}" srcOrd="0" destOrd="0" presId="urn:microsoft.com/office/officeart/2005/8/layout/hProcess9"/>
    <dgm:cxn modelId="{219845B9-8DDB-4214-BAB0-CE3F29A6E950}" type="presParOf" srcId="{F06D2242-D61B-415B-B28B-75C6DB616258}" destId="{458A4A5A-F60A-437E-8BEB-E4633572821C}" srcOrd="1" destOrd="0" presId="urn:microsoft.com/office/officeart/2005/8/layout/hProcess9"/>
    <dgm:cxn modelId="{C50364A0-2A70-485E-8A3C-AAA8EB557B09}" type="presParOf" srcId="{458A4A5A-F60A-437E-8BEB-E4633572821C}" destId="{8A6F2C8D-EC4C-4E0D-B62F-565F897CEA6C}" srcOrd="0" destOrd="0" presId="urn:microsoft.com/office/officeart/2005/8/layout/hProcess9"/>
    <dgm:cxn modelId="{93EE0249-4906-4818-B279-870C028E836E}" type="presParOf" srcId="{458A4A5A-F60A-437E-8BEB-E4633572821C}" destId="{DE312FAE-D42B-4B44-8D8C-CD99205109BB}" srcOrd="1" destOrd="0" presId="urn:microsoft.com/office/officeart/2005/8/layout/hProcess9"/>
    <dgm:cxn modelId="{5C5D5B2A-8249-44BA-B029-F4DF58F6F719}" type="presParOf" srcId="{458A4A5A-F60A-437E-8BEB-E4633572821C}" destId="{82D7C794-98EF-413F-9976-24A263F7C40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9E37F-DCC5-470E-AF33-80D0ECC395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81A81F9-B5E0-403D-8DD9-89C5ADB634BA}">
      <dgm:prSet phldrT="[Text]"/>
      <dgm:spPr/>
      <dgm:t>
        <a:bodyPr/>
        <a:lstStyle/>
        <a:p>
          <a:r>
            <a:rPr lang="en-US" dirty="0"/>
            <a:t>Gather Information</a:t>
          </a:r>
        </a:p>
      </dgm:t>
    </dgm:pt>
    <dgm:pt modelId="{45AC0489-9D0C-46B8-ADEC-16AFAF8E5FF0}" type="parTrans" cxnId="{A85EEE06-B1E1-4C44-A191-8B5B3E8757FC}">
      <dgm:prSet/>
      <dgm:spPr/>
      <dgm:t>
        <a:bodyPr/>
        <a:lstStyle/>
        <a:p>
          <a:endParaRPr lang="en-US"/>
        </a:p>
      </dgm:t>
    </dgm:pt>
    <dgm:pt modelId="{3A1015EF-F96A-461D-B0D9-F3662C159A58}" type="sibTrans" cxnId="{A85EEE06-B1E1-4C44-A191-8B5B3E8757FC}">
      <dgm:prSet/>
      <dgm:spPr/>
      <dgm:t>
        <a:bodyPr/>
        <a:lstStyle/>
        <a:p>
          <a:endParaRPr lang="en-US"/>
        </a:p>
      </dgm:t>
    </dgm:pt>
    <dgm:pt modelId="{F773730B-66CA-4222-B5F8-C22D2C195FDA}">
      <dgm:prSet phldrT="[Text]" custT="1"/>
      <dgm:spPr/>
      <dgm:t>
        <a:bodyPr/>
        <a:lstStyle/>
        <a:p>
          <a:r>
            <a:rPr lang="en-US" sz="1800" dirty="0"/>
            <a:t>Asset Listing</a:t>
          </a:r>
        </a:p>
      </dgm:t>
    </dgm:pt>
    <dgm:pt modelId="{B53EE6A2-F5D6-4CA6-80A6-E20A4675AA47}" type="parTrans" cxnId="{AE9C5136-B5D1-497F-BFE8-6EF344BC8377}">
      <dgm:prSet/>
      <dgm:spPr/>
      <dgm:t>
        <a:bodyPr/>
        <a:lstStyle/>
        <a:p>
          <a:endParaRPr lang="en-US"/>
        </a:p>
      </dgm:t>
    </dgm:pt>
    <dgm:pt modelId="{A1177D4D-30F6-44CF-9AAC-CF7A9873851F}" type="sibTrans" cxnId="{AE9C5136-B5D1-497F-BFE8-6EF344BC8377}">
      <dgm:prSet/>
      <dgm:spPr/>
      <dgm:t>
        <a:bodyPr/>
        <a:lstStyle/>
        <a:p>
          <a:endParaRPr lang="en-US"/>
        </a:p>
      </dgm:t>
    </dgm:pt>
    <dgm:pt modelId="{45CD97AE-B55C-417D-A968-7A58BA5E66E3}">
      <dgm:prSet phldrT="[Text]"/>
      <dgm:spPr/>
      <dgm:t>
        <a:bodyPr/>
        <a:lstStyle/>
        <a:p>
          <a:r>
            <a:rPr lang="en-US" dirty="0"/>
            <a:t>Financial Plan</a:t>
          </a:r>
        </a:p>
      </dgm:t>
    </dgm:pt>
    <dgm:pt modelId="{211FAEC6-9416-4416-A5DA-005852D7AECB}" type="parTrans" cxnId="{B1A416F0-DF5A-48B9-9BE8-7A495BA0A0F0}">
      <dgm:prSet/>
      <dgm:spPr/>
      <dgm:t>
        <a:bodyPr/>
        <a:lstStyle/>
        <a:p>
          <a:endParaRPr lang="en-US"/>
        </a:p>
      </dgm:t>
    </dgm:pt>
    <dgm:pt modelId="{FAFC7B7E-E707-40F4-83A4-0FDA40C0D812}" type="sibTrans" cxnId="{B1A416F0-DF5A-48B9-9BE8-7A495BA0A0F0}">
      <dgm:prSet/>
      <dgm:spPr/>
      <dgm:t>
        <a:bodyPr/>
        <a:lstStyle/>
        <a:p>
          <a:endParaRPr lang="en-US"/>
        </a:p>
      </dgm:t>
    </dgm:pt>
    <dgm:pt modelId="{21363E7F-CF38-48EF-8833-5C362BE61EA2}">
      <dgm:prSet phldrT="[Text]" custT="1"/>
      <dgm:spPr/>
      <dgm:t>
        <a:bodyPr/>
        <a:lstStyle/>
        <a:p>
          <a:r>
            <a:rPr lang="en-US" sz="1800" dirty="0"/>
            <a:t>How much money is needed to cover all expenses?</a:t>
          </a:r>
        </a:p>
      </dgm:t>
    </dgm:pt>
    <dgm:pt modelId="{09C62AD2-739A-4F08-B96B-575A02D51AD9}" type="parTrans" cxnId="{33EEA97E-ACA9-4DAF-91AC-6F9797CC8B0A}">
      <dgm:prSet/>
      <dgm:spPr/>
      <dgm:t>
        <a:bodyPr/>
        <a:lstStyle/>
        <a:p>
          <a:endParaRPr lang="en-US"/>
        </a:p>
      </dgm:t>
    </dgm:pt>
    <dgm:pt modelId="{C1E9F886-3B46-43DD-BD99-AB546D0C3E3A}" type="sibTrans" cxnId="{33EEA97E-ACA9-4DAF-91AC-6F9797CC8B0A}">
      <dgm:prSet/>
      <dgm:spPr/>
      <dgm:t>
        <a:bodyPr/>
        <a:lstStyle/>
        <a:p>
          <a:endParaRPr lang="en-US"/>
        </a:p>
      </dgm:t>
    </dgm:pt>
    <dgm:pt modelId="{3F7C59C1-D72E-4D37-94E2-8C2956BB7F96}">
      <dgm:prSet phldrT="[Text]"/>
      <dgm:spPr/>
      <dgm:t>
        <a:bodyPr/>
        <a:lstStyle/>
        <a:p>
          <a:r>
            <a:rPr lang="en-US" dirty="0"/>
            <a:t>Cost of Service Analysis</a:t>
          </a:r>
        </a:p>
      </dgm:t>
    </dgm:pt>
    <dgm:pt modelId="{CA706A73-B507-491E-9072-ACBBB408AEAA}" type="parTrans" cxnId="{2BFA7FF5-FF6B-4F5B-8FA4-C9BDB9467301}">
      <dgm:prSet/>
      <dgm:spPr/>
      <dgm:t>
        <a:bodyPr/>
        <a:lstStyle/>
        <a:p>
          <a:endParaRPr lang="en-US"/>
        </a:p>
      </dgm:t>
    </dgm:pt>
    <dgm:pt modelId="{8955AA38-5F00-42DB-B630-E5357E51F994}" type="sibTrans" cxnId="{2BFA7FF5-FF6B-4F5B-8FA4-C9BDB9467301}">
      <dgm:prSet/>
      <dgm:spPr/>
      <dgm:t>
        <a:bodyPr/>
        <a:lstStyle/>
        <a:p>
          <a:endParaRPr lang="en-US"/>
        </a:p>
      </dgm:t>
    </dgm:pt>
    <dgm:pt modelId="{A17D21B1-FA96-43C4-A789-DD87981CD94C}">
      <dgm:prSet phldrT="[Text]" custT="1"/>
      <dgm:spPr/>
      <dgm:t>
        <a:bodyPr/>
        <a:lstStyle/>
        <a:p>
          <a:r>
            <a:rPr lang="en-US" sz="1800" dirty="0"/>
            <a:t>How can we divide costs fairly between TW customers, LARA, Oaks, and IBMI?</a:t>
          </a:r>
        </a:p>
      </dgm:t>
    </dgm:pt>
    <dgm:pt modelId="{6BCAC17C-64CB-4B54-AF3F-059375A1B2FE}" type="parTrans" cxnId="{A4B3DEBE-CB81-4CE2-BA14-4D7BE3A44C4E}">
      <dgm:prSet/>
      <dgm:spPr/>
      <dgm:t>
        <a:bodyPr/>
        <a:lstStyle/>
        <a:p>
          <a:endParaRPr lang="en-US"/>
        </a:p>
      </dgm:t>
    </dgm:pt>
    <dgm:pt modelId="{0BA8FFEE-3D23-47EC-9907-C41A42279CD7}" type="sibTrans" cxnId="{A4B3DEBE-CB81-4CE2-BA14-4D7BE3A44C4E}">
      <dgm:prSet/>
      <dgm:spPr/>
      <dgm:t>
        <a:bodyPr/>
        <a:lstStyle/>
        <a:p>
          <a:endParaRPr lang="en-US"/>
        </a:p>
      </dgm:t>
    </dgm:pt>
    <dgm:pt modelId="{70D7E128-6EA4-4C2F-91B5-FEB059A7842E}">
      <dgm:prSet phldrT="[Text]" custT="1"/>
      <dgm:spPr/>
      <dgm:t>
        <a:bodyPr/>
        <a:lstStyle/>
        <a:p>
          <a:r>
            <a:rPr lang="en-US" sz="1800" dirty="0"/>
            <a:t>Operating Budget</a:t>
          </a:r>
        </a:p>
      </dgm:t>
    </dgm:pt>
    <dgm:pt modelId="{FD8F16EA-4073-4612-B366-A5060120B1D6}" type="parTrans" cxnId="{BC0006C1-3EE3-4DED-8739-3F40AE66D716}">
      <dgm:prSet/>
      <dgm:spPr/>
      <dgm:t>
        <a:bodyPr/>
        <a:lstStyle/>
        <a:p>
          <a:endParaRPr lang="en-US"/>
        </a:p>
      </dgm:t>
    </dgm:pt>
    <dgm:pt modelId="{84F1248C-AF2E-4FB3-9532-E289BA6C391E}" type="sibTrans" cxnId="{BC0006C1-3EE3-4DED-8739-3F40AE66D716}">
      <dgm:prSet/>
      <dgm:spPr/>
      <dgm:t>
        <a:bodyPr/>
        <a:lstStyle/>
        <a:p>
          <a:endParaRPr lang="en-US"/>
        </a:p>
      </dgm:t>
    </dgm:pt>
    <dgm:pt modelId="{10921AE8-073F-4A17-9C0C-015BB89123A3}">
      <dgm:prSet phldrT="[Text]" custT="1"/>
      <dgm:spPr/>
      <dgm:t>
        <a:bodyPr/>
        <a:lstStyle/>
        <a:p>
          <a:r>
            <a:rPr lang="en-US" sz="1800" dirty="0"/>
            <a:t>Current Fund Balance</a:t>
          </a:r>
        </a:p>
      </dgm:t>
    </dgm:pt>
    <dgm:pt modelId="{4A2DFF03-0E47-47AD-BBB5-FB9C102970C2}" type="parTrans" cxnId="{73A96DD5-56DB-42C1-9483-7F9FA05C4042}">
      <dgm:prSet/>
      <dgm:spPr/>
      <dgm:t>
        <a:bodyPr/>
        <a:lstStyle/>
        <a:p>
          <a:endParaRPr lang="en-US"/>
        </a:p>
      </dgm:t>
    </dgm:pt>
    <dgm:pt modelId="{03B67C0B-8BB6-485E-BC70-2FB4CBB4081B}" type="sibTrans" cxnId="{73A96DD5-56DB-42C1-9483-7F9FA05C4042}">
      <dgm:prSet/>
      <dgm:spPr/>
      <dgm:t>
        <a:bodyPr/>
        <a:lstStyle/>
        <a:p>
          <a:endParaRPr lang="en-US"/>
        </a:p>
      </dgm:t>
    </dgm:pt>
    <dgm:pt modelId="{C6A331F1-E204-4219-B480-D139D8967CCA}">
      <dgm:prSet phldrT="[Text]" custT="1"/>
      <dgm:spPr/>
      <dgm:t>
        <a:bodyPr/>
        <a:lstStyle/>
        <a:p>
          <a:r>
            <a:rPr lang="en-US" sz="1800" dirty="0"/>
            <a:t>Customer Data</a:t>
          </a:r>
        </a:p>
      </dgm:t>
    </dgm:pt>
    <dgm:pt modelId="{0BC2B673-60F8-4AD5-A896-56A8C3300AFE}" type="parTrans" cxnId="{3DE1871A-2F22-48C8-9F56-A6D6BC026ED3}">
      <dgm:prSet/>
      <dgm:spPr/>
      <dgm:t>
        <a:bodyPr/>
        <a:lstStyle/>
        <a:p>
          <a:endParaRPr lang="en-US"/>
        </a:p>
      </dgm:t>
    </dgm:pt>
    <dgm:pt modelId="{ADCFF2E2-416D-436E-BC01-835C66AF6661}" type="sibTrans" cxnId="{3DE1871A-2F22-48C8-9F56-A6D6BC026ED3}">
      <dgm:prSet/>
      <dgm:spPr/>
      <dgm:t>
        <a:bodyPr/>
        <a:lstStyle/>
        <a:p>
          <a:endParaRPr lang="en-US"/>
        </a:p>
      </dgm:t>
    </dgm:pt>
    <dgm:pt modelId="{FD6CDB03-544F-42C8-BEFF-CB7D45441FCA}" type="pres">
      <dgm:prSet presAssocID="{7699E37F-DCC5-470E-AF33-80D0ECC395DD}" presName="rootnode" presStyleCnt="0">
        <dgm:presLayoutVars>
          <dgm:chMax/>
          <dgm:chPref/>
          <dgm:dir/>
          <dgm:animLvl val="lvl"/>
        </dgm:presLayoutVars>
      </dgm:prSet>
      <dgm:spPr/>
    </dgm:pt>
    <dgm:pt modelId="{748838FB-1086-4188-B2C4-8266F45EC1D7}" type="pres">
      <dgm:prSet presAssocID="{C81A81F9-B5E0-403D-8DD9-89C5ADB634BA}" presName="composite" presStyleCnt="0"/>
      <dgm:spPr/>
    </dgm:pt>
    <dgm:pt modelId="{990CEE4B-A0EA-47FB-9291-A8F7D3B00C91}" type="pres">
      <dgm:prSet presAssocID="{C81A81F9-B5E0-403D-8DD9-89C5ADB634BA}" presName="bentUpArrow1" presStyleLbl="alignImgPlace1" presStyleIdx="0" presStyleCnt="2" custLinFactNeighborX="-69858"/>
      <dgm:spPr/>
    </dgm:pt>
    <dgm:pt modelId="{9EFE7403-F0B8-4ADD-A585-B3E35125DCD3}" type="pres">
      <dgm:prSet presAssocID="{C81A81F9-B5E0-403D-8DD9-89C5ADB634BA}" presName="ParentText" presStyleLbl="node1" presStyleIdx="0" presStyleCnt="3" custLinFactNeighborX="-47244">
        <dgm:presLayoutVars>
          <dgm:chMax val="1"/>
          <dgm:chPref val="1"/>
          <dgm:bulletEnabled val="1"/>
        </dgm:presLayoutVars>
      </dgm:prSet>
      <dgm:spPr/>
    </dgm:pt>
    <dgm:pt modelId="{AFEDE768-3484-4287-8490-DF9521926D62}" type="pres">
      <dgm:prSet presAssocID="{C81A81F9-B5E0-403D-8DD9-89C5ADB634BA}" presName="ChildText" presStyleLbl="revTx" presStyleIdx="0" presStyleCnt="3" custScaleX="202465" custLinFactNeighborX="13796" custLinFactNeighborY="-2956">
        <dgm:presLayoutVars>
          <dgm:chMax val="0"/>
          <dgm:chPref val="0"/>
          <dgm:bulletEnabled val="1"/>
        </dgm:presLayoutVars>
      </dgm:prSet>
      <dgm:spPr/>
    </dgm:pt>
    <dgm:pt modelId="{79DD715D-B0E3-4A05-A3CF-3086DD3AA071}" type="pres">
      <dgm:prSet presAssocID="{3A1015EF-F96A-461D-B0D9-F3662C159A58}" presName="sibTrans" presStyleCnt="0"/>
      <dgm:spPr/>
    </dgm:pt>
    <dgm:pt modelId="{04B75927-7F34-4D03-B168-A231D65648E0}" type="pres">
      <dgm:prSet presAssocID="{45CD97AE-B55C-417D-A968-7A58BA5E66E3}" presName="composite" presStyleCnt="0"/>
      <dgm:spPr/>
    </dgm:pt>
    <dgm:pt modelId="{9142FADD-7D11-4FC2-81D4-6BA4ADF6B0B3}" type="pres">
      <dgm:prSet presAssocID="{45CD97AE-B55C-417D-A968-7A58BA5E66E3}" presName="bentUpArrow1" presStyleLbl="alignImgPlace1" presStyleIdx="1" presStyleCnt="2" custLinFactNeighborX="-43893"/>
      <dgm:spPr/>
    </dgm:pt>
    <dgm:pt modelId="{83907A39-41FF-44F5-9C7E-88F07B464725}" type="pres">
      <dgm:prSet presAssocID="{45CD97AE-B55C-417D-A968-7A58BA5E66E3}" presName="ParentText" presStyleLbl="node1" presStyleIdx="1" presStyleCnt="3" custLinFactNeighborX="-29684">
        <dgm:presLayoutVars>
          <dgm:chMax val="1"/>
          <dgm:chPref val="1"/>
          <dgm:bulletEnabled val="1"/>
        </dgm:presLayoutVars>
      </dgm:prSet>
      <dgm:spPr/>
    </dgm:pt>
    <dgm:pt modelId="{85446EA9-7FA8-4B69-9AB9-2BDD24ED88FA}" type="pres">
      <dgm:prSet presAssocID="{45CD97AE-B55C-417D-A968-7A58BA5E66E3}" presName="ChildText" presStyleLbl="revTx" presStyleIdx="1" presStyleCnt="3" custScaleX="169193" custLinFactNeighborX="14946" custLinFactNeighborY="-4202">
        <dgm:presLayoutVars>
          <dgm:chMax val="0"/>
          <dgm:chPref val="0"/>
          <dgm:bulletEnabled val="1"/>
        </dgm:presLayoutVars>
      </dgm:prSet>
      <dgm:spPr/>
    </dgm:pt>
    <dgm:pt modelId="{65F6CA63-87DC-4217-AF77-5AD75D13CA36}" type="pres">
      <dgm:prSet presAssocID="{FAFC7B7E-E707-40F4-83A4-0FDA40C0D812}" presName="sibTrans" presStyleCnt="0"/>
      <dgm:spPr/>
    </dgm:pt>
    <dgm:pt modelId="{389B7BEC-821F-40AE-B729-156492355D6A}" type="pres">
      <dgm:prSet presAssocID="{3F7C59C1-D72E-4D37-94E2-8C2956BB7F96}" presName="composite" presStyleCnt="0"/>
      <dgm:spPr/>
    </dgm:pt>
    <dgm:pt modelId="{396C98A8-5267-466E-AE32-1322212A801E}" type="pres">
      <dgm:prSet presAssocID="{3F7C59C1-D72E-4D37-94E2-8C2956BB7F96}" presName="ParentText" presStyleLbl="node1" presStyleIdx="2" presStyleCnt="3">
        <dgm:presLayoutVars>
          <dgm:chMax val="1"/>
          <dgm:chPref val="1"/>
          <dgm:bulletEnabled val="1"/>
        </dgm:presLayoutVars>
      </dgm:prSet>
      <dgm:spPr/>
    </dgm:pt>
    <dgm:pt modelId="{692F356F-973C-4814-BCFE-E7850CFB8E02}" type="pres">
      <dgm:prSet presAssocID="{3F7C59C1-D72E-4D37-94E2-8C2956BB7F96}" presName="FinalChildText" presStyleLbl="revTx" presStyleIdx="2" presStyleCnt="3" custScaleX="205209" custLinFactNeighborX="64958" custLinFactNeighborY="-2217">
        <dgm:presLayoutVars>
          <dgm:chMax val="0"/>
          <dgm:chPref val="0"/>
          <dgm:bulletEnabled val="1"/>
        </dgm:presLayoutVars>
      </dgm:prSet>
      <dgm:spPr/>
    </dgm:pt>
  </dgm:ptLst>
  <dgm:cxnLst>
    <dgm:cxn modelId="{A85EEE06-B1E1-4C44-A191-8B5B3E8757FC}" srcId="{7699E37F-DCC5-470E-AF33-80D0ECC395DD}" destId="{C81A81F9-B5E0-403D-8DD9-89C5ADB634BA}" srcOrd="0" destOrd="0" parTransId="{45AC0489-9D0C-46B8-ADEC-16AFAF8E5FF0}" sibTransId="{3A1015EF-F96A-461D-B0D9-F3662C159A58}"/>
    <dgm:cxn modelId="{3DE1871A-2F22-48C8-9F56-A6D6BC026ED3}" srcId="{C81A81F9-B5E0-403D-8DD9-89C5ADB634BA}" destId="{C6A331F1-E204-4219-B480-D139D8967CCA}" srcOrd="1" destOrd="0" parTransId="{0BC2B673-60F8-4AD5-A896-56A8C3300AFE}" sibTransId="{ADCFF2E2-416D-436E-BC01-835C66AF6661}"/>
    <dgm:cxn modelId="{58808B1A-4345-4131-87A8-6D85B5EA7175}" type="presOf" srcId="{7699E37F-DCC5-470E-AF33-80D0ECC395DD}" destId="{FD6CDB03-544F-42C8-BEFF-CB7D45441FCA}" srcOrd="0" destOrd="0" presId="urn:microsoft.com/office/officeart/2005/8/layout/StepDownProcess"/>
    <dgm:cxn modelId="{734E5A33-938A-45E1-AEE2-4CCC4F916555}" type="presOf" srcId="{3F7C59C1-D72E-4D37-94E2-8C2956BB7F96}" destId="{396C98A8-5267-466E-AE32-1322212A801E}" srcOrd="0" destOrd="0" presId="urn:microsoft.com/office/officeart/2005/8/layout/StepDownProcess"/>
    <dgm:cxn modelId="{AE9C5136-B5D1-497F-BFE8-6EF344BC8377}" srcId="{C81A81F9-B5E0-403D-8DD9-89C5ADB634BA}" destId="{F773730B-66CA-4222-B5F8-C22D2C195FDA}" srcOrd="3" destOrd="0" parTransId="{B53EE6A2-F5D6-4CA6-80A6-E20A4675AA47}" sibTransId="{A1177D4D-30F6-44CF-9AAC-CF7A9873851F}"/>
    <dgm:cxn modelId="{1F30A064-087F-4B03-B1FB-CCBB83A339C4}" type="presOf" srcId="{A17D21B1-FA96-43C4-A789-DD87981CD94C}" destId="{692F356F-973C-4814-BCFE-E7850CFB8E02}" srcOrd="0" destOrd="0" presId="urn:microsoft.com/office/officeart/2005/8/layout/StepDownProcess"/>
    <dgm:cxn modelId="{0B49FF73-213D-4F61-BC0B-29878857BCE8}" type="presOf" srcId="{C81A81F9-B5E0-403D-8DD9-89C5ADB634BA}" destId="{9EFE7403-F0B8-4ADD-A585-B3E35125DCD3}" srcOrd="0" destOrd="0" presId="urn:microsoft.com/office/officeart/2005/8/layout/StepDownProcess"/>
    <dgm:cxn modelId="{3595CD55-D4BF-4002-B779-C04647230153}" type="presOf" srcId="{10921AE8-073F-4A17-9C0C-015BB89123A3}" destId="{AFEDE768-3484-4287-8490-DF9521926D62}" srcOrd="0" destOrd="2" presId="urn:microsoft.com/office/officeart/2005/8/layout/StepDownProcess"/>
    <dgm:cxn modelId="{33EEA97E-ACA9-4DAF-91AC-6F9797CC8B0A}" srcId="{45CD97AE-B55C-417D-A968-7A58BA5E66E3}" destId="{21363E7F-CF38-48EF-8833-5C362BE61EA2}" srcOrd="0" destOrd="0" parTransId="{09C62AD2-739A-4F08-B96B-575A02D51AD9}" sibTransId="{C1E9F886-3B46-43DD-BD99-AB546D0C3E3A}"/>
    <dgm:cxn modelId="{B9504B82-1B44-42A4-BF49-E706554C356D}" type="presOf" srcId="{F773730B-66CA-4222-B5F8-C22D2C195FDA}" destId="{AFEDE768-3484-4287-8490-DF9521926D62}" srcOrd="0" destOrd="3" presId="urn:microsoft.com/office/officeart/2005/8/layout/StepDownProcess"/>
    <dgm:cxn modelId="{AC452E89-5919-488A-B9CC-A9224A9D6F13}" type="presOf" srcId="{70D7E128-6EA4-4C2F-91B5-FEB059A7842E}" destId="{AFEDE768-3484-4287-8490-DF9521926D62}" srcOrd="0" destOrd="0" presId="urn:microsoft.com/office/officeart/2005/8/layout/StepDownProcess"/>
    <dgm:cxn modelId="{82A51796-978D-4E40-B22D-1095FCDFD08A}" type="presOf" srcId="{45CD97AE-B55C-417D-A968-7A58BA5E66E3}" destId="{83907A39-41FF-44F5-9C7E-88F07B464725}" srcOrd="0" destOrd="0" presId="urn:microsoft.com/office/officeart/2005/8/layout/StepDownProcess"/>
    <dgm:cxn modelId="{9ABE95AE-A9C0-49E3-A72B-DC2801D68ABB}" type="presOf" srcId="{C6A331F1-E204-4219-B480-D139D8967CCA}" destId="{AFEDE768-3484-4287-8490-DF9521926D62}" srcOrd="0" destOrd="1" presId="urn:microsoft.com/office/officeart/2005/8/layout/StepDownProcess"/>
    <dgm:cxn modelId="{A4B3DEBE-CB81-4CE2-BA14-4D7BE3A44C4E}" srcId="{3F7C59C1-D72E-4D37-94E2-8C2956BB7F96}" destId="{A17D21B1-FA96-43C4-A789-DD87981CD94C}" srcOrd="0" destOrd="0" parTransId="{6BCAC17C-64CB-4B54-AF3F-059375A1B2FE}" sibTransId="{0BA8FFEE-3D23-47EC-9907-C41A42279CD7}"/>
    <dgm:cxn modelId="{BC0006C1-3EE3-4DED-8739-3F40AE66D716}" srcId="{C81A81F9-B5E0-403D-8DD9-89C5ADB634BA}" destId="{70D7E128-6EA4-4C2F-91B5-FEB059A7842E}" srcOrd="0" destOrd="0" parTransId="{FD8F16EA-4073-4612-B366-A5060120B1D6}" sibTransId="{84F1248C-AF2E-4FB3-9532-E289BA6C391E}"/>
    <dgm:cxn modelId="{73A96DD5-56DB-42C1-9483-7F9FA05C4042}" srcId="{C81A81F9-B5E0-403D-8DD9-89C5ADB634BA}" destId="{10921AE8-073F-4A17-9C0C-015BB89123A3}" srcOrd="2" destOrd="0" parTransId="{4A2DFF03-0E47-47AD-BBB5-FB9C102970C2}" sibTransId="{03B67C0B-8BB6-485E-BC70-2FB4CBB4081B}"/>
    <dgm:cxn modelId="{B1A416F0-DF5A-48B9-9BE8-7A495BA0A0F0}" srcId="{7699E37F-DCC5-470E-AF33-80D0ECC395DD}" destId="{45CD97AE-B55C-417D-A968-7A58BA5E66E3}" srcOrd="1" destOrd="0" parTransId="{211FAEC6-9416-4416-A5DA-005852D7AECB}" sibTransId="{FAFC7B7E-E707-40F4-83A4-0FDA40C0D812}"/>
    <dgm:cxn modelId="{2BFA7FF5-FF6B-4F5B-8FA4-C9BDB9467301}" srcId="{7699E37F-DCC5-470E-AF33-80D0ECC395DD}" destId="{3F7C59C1-D72E-4D37-94E2-8C2956BB7F96}" srcOrd="2" destOrd="0" parTransId="{CA706A73-B507-491E-9072-ACBBB408AEAA}" sibTransId="{8955AA38-5F00-42DB-B630-E5357E51F994}"/>
    <dgm:cxn modelId="{31EF87F7-2575-4F26-9594-4CD8B4C661DF}" type="presOf" srcId="{21363E7F-CF38-48EF-8833-5C362BE61EA2}" destId="{85446EA9-7FA8-4B69-9AB9-2BDD24ED88FA}" srcOrd="0" destOrd="0" presId="urn:microsoft.com/office/officeart/2005/8/layout/StepDownProcess"/>
    <dgm:cxn modelId="{A88349FA-ABE5-4076-922A-E41D186B7010}" type="presParOf" srcId="{FD6CDB03-544F-42C8-BEFF-CB7D45441FCA}" destId="{748838FB-1086-4188-B2C4-8266F45EC1D7}" srcOrd="0" destOrd="0" presId="urn:microsoft.com/office/officeart/2005/8/layout/StepDownProcess"/>
    <dgm:cxn modelId="{7E5A7094-A84E-48D7-A0FE-4A9FCEB34BDA}" type="presParOf" srcId="{748838FB-1086-4188-B2C4-8266F45EC1D7}" destId="{990CEE4B-A0EA-47FB-9291-A8F7D3B00C91}" srcOrd="0" destOrd="0" presId="urn:microsoft.com/office/officeart/2005/8/layout/StepDownProcess"/>
    <dgm:cxn modelId="{71AF454A-B8EB-4157-A9BC-6D73A245E004}" type="presParOf" srcId="{748838FB-1086-4188-B2C4-8266F45EC1D7}" destId="{9EFE7403-F0B8-4ADD-A585-B3E35125DCD3}" srcOrd="1" destOrd="0" presId="urn:microsoft.com/office/officeart/2005/8/layout/StepDownProcess"/>
    <dgm:cxn modelId="{9F844E45-A4B4-42C3-A790-E22B04517D88}" type="presParOf" srcId="{748838FB-1086-4188-B2C4-8266F45EC1D7}" destId="{AFEDE768-3484-4287-8490-DF9521926D62}" srcOrd="2" destOrd="0" presId="urn:microsoft.com/office/officeart/2005/8/layout/StepDownProcess"/>
    <dgm:cxn modelId="{3DA54611-B54E-464A-ABCC-01F063D112E4}" type="presParOf" srcId="{FD6CDB03-544F-42C8-BEFF-CB7D45441FCA}" destId="{79DD715D-B0E3-4A05-A3CF-3086DD3AA071}" srcOrd="1" destOrd="0" presId="urn:microsoft.com/office/officeart/2005/8/layout/StepDownProcess"/>
    <dgm:cxn modelId="{B2363D8A-45A3-4122-ADAE-83C64B649007}" type="presParOf" srcId="{FD6CDB03-544F-42C8-BEFF-CB7D45441FCA}" destId="{04B75927-7F34-4D03-B168-A231D65648E0}" srcOrd="2" destOrd="0" presId="urn:microsoft.com/office/officeart/2005/8/layout/StepDownProcess"/>
    <dgm:cxn modelId="{9AA7BA96-21AB-4133-B95F-6A10459EE63C}" type="presParOf" srcId="{04B75927-7F34-4D03-B168-A231D65648E0}" destId="{9142FADD-7D11-4FC2-81D4-6BA4ADF6B0B3}" srcOrd="0" destOrd="0" presId="urn:microsoft.com/office/officeart/2005/8/layout/StepDownProcess"/>
    <dgm:cxn modelId="{F4933284-2E70-4A4F-A8EA-8C03E7471DD8}" type="presParOf" srcId="{04B75927-7F34-4D03-B168-A231D65648E0}" destId="{83907A39-41FF-44F5-9C7E-88F07B464725}" srcOrd="1" destOrd="0" presId="urn:microsoft.com/office/officeart/2005/8/layout/StepDownProcess"/>
    <dgm:cxn modelId="{2636FD3F-1A7D-4DEB-BE68-7BE26278C58B}" type="presParOf" srcId="{04B75927-7F34-4D03-B168-A231D65648E0}" destId="{85446EA9-7FA8-4B69-9AB9-2BDD24ED88FA}" srcOrd="2" destOrd="0" presId="urn:microsoft.com/office/officeart/2005/8/layout/StepDownProcess"/>
    <dgm:cxn modelId="{0EB987D7-7440-40E5-9F30-5E4F6B28EE16}" type="presParOf" srcId="{FD6CDB03-544F-42C8-BEFF-CB7D45441FCA}" destId="{65F6CA63-87DC-4217-AF77-5AD75D13CA36}" srcOrd="3" destOrd="0" presId="urn:microsoft.com/office/officeart/2005/8/layout/StepDownProcess"/>
    <dgm:cxn modelId="{67F3E0EA-386F-4E91-91C7-480FAED19C8F}" type="presParOf" srcId="{FD6CDB03-544F-42C8-BEFF-CB7D45441FCA}" destId="{389B7BEC-821F-40AE-B729-156492355D6A}" srcOrd="4" destOrd="0" presId="urn:microsoft.com/office/officeart/2005/8/layout/StepDownProcess"/>
    <dgm:cxn modelId="{3103F5A7-145C-4295-8C1C-3136B42E3C3B}" type="presParOf" srcId="{389B7BEC-821F-40AE-B729-156492355D6A}" destId="{396C98A8-5267-466E-AE32-1322212A801E}" srcOrd="0" destOrd="0" presId="urn:microsoft.com/office/officeart/2005/8/layout/StepDownProcess"/>
    <dgm:cxn modelId="{31582478-34F8-435B-A266-BE75B052E01F}" type="presParOf" srcId="{389B7BEC-821F-40AE-B729-156492355D6A}" destId="{692F356F-973C-4814-BCFE-E7850CFB8E0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99E37F-DCC5-470E-AF33-80D0ECC395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81A81F9-B5E0-403D-8DD9-89C5ADB634BA}">
      <dgm:prSet phldrT="[Text]"/>
      <dgm:spPr/>
      <dgm:t>
        <a:bodyPr/>
        <a:lstStyle/>
        <a:p>
          <a:r>
            <a:rPr lang="en-US" dirty="0"/>
            <a:t>Gather Information</a:t>
          </a:r>
        </a:p>
      </dgm:t>
    </dgm:pt>
    <dgm:pt modelId="{45AC0489-9D0C-46B8-ADEC-16AFAF8E5FF0}" type="parTrans" cxnId="{A85EEE06-B1E1-4C44-A191-8B5B3E8757FC}">
      <dgm:prSet/>
      <dgm:spPr/>
      <dgm:t>
        <a:bodyPr/>
        <a:lstStyle/>
        <a:p>
          <a:endParaRPr lang="en-US"/>
        </a:p>
      </dgm:t>
    </dgm:pt>
    <dgm:pt modelId="{3A1015EF-F96A-461D-B0D9-F3662C159A58}" type="sibTrans" cxnId="{A85EEE06-B1E1-4C44-A191-8B5B3E8757FC}">
      <dgm:prSet/>
      <dgm:spPr/>
      <dgm:t>
        <a:bodyPr/>
        <a:lstStyle/>
        <a:p>
          <a:endParaRPr lang="en-US"/>
        </a:p>
      </dgm:t>
    </dgm:pt>
    <dgm:pt modelId="{F773730B-66CA-4222-B5F8-C22D2C195FDA}">
      <dgm:prSet phldrT="[Text]" custT="1"/>
      <dgm:spPr/>
      <dgm:t>
        <a:bodyPr/>
        <a:lstStyle/>
        <a:p>
          <a:r>
            <a:rPr lang="en-US" sz="1800" dirty="0"/>
            <a:t>Asset Listing</a:t>
          </a:r>
        </a:p>
      </dgm:t>
    </dgm:pt>
    <dgm:pt modelId="{B53EE6A2-F5D6-4CA6-80A6-E20A4675AA47}" type="parTrans" cxnId="{AE9C5136-B5D1-497F-BFE8-6EF344BC8377}">
      <dgm:prSet/>
      <dgm:spPr/>
      <dgm:t>
        <a:bodyPr/>
        <a:lstStyle/>
        <a:p>
          <a:endParaRPr lang="en-US"/>
        </a:p>
      </dgm:t>
    </dgm:pt>
    <dgm:pt modelId="{A1177D4D-30F6-44CF-9AAC-CF7A9873851F}" type="sibTrans" cxnId="{AE9C5136-B5D1-497F-BFE8-6EF344BC8377}">
      <dgm:prSet/>
      <dgm:spPr/>
      <dgm:t>
        <a:bodyPr/>
        <a:lstStyle/>
        <a:p>
          <a:endParaRPr lang="en-US"/>
        </a:p>
      </dgm:t>
    </dgm:pt>
    <dgm:pt modelId="{45CD97AE-B55C-417D-A968-7A58BA5E66E3}">
      <dgm:prSet phldrT="[Text]"/>
      <dgm:spPr/>
      <dgm:t>
        <a:bodyPr/>
        <a:lstStyle/>
        <a:p>
          <a:r>
            <a:rPr lang="en-US" dirty="0"/>
            <a:t>Financial Plan</a:t>
          </a:r>
        </a:p>
      </dgm:t>
    </dgm:pt>
    <dgm:pt modelId="{211FAEC6-9416-4416-A5DA-005852D7AECB}" type="parTrans" cxnId="{B1A416F0-DF5A-48B9-9BE8-7A495BA0A0F0}">
      <dgm:prSet/>
      <dgm:spPr/>
      <dgm:t>
        <a:bodyPr/>
        <a:lstStyle/>
        <a:p>
          <a:endParaRPr lang="en-US"/>
        </a:p>
      </dgm:t>
    </dgm:pt>
    <dgm:pt modelId="{FAFC7B7E-E707-40F4-83A4-0FDA40C0D812}" type="sibTrans" cxnId="{B1A416F0-DF5A-48B9-9BE8-7A495BA0A0F0}">
      <dgm:prSet/>
      <dgm:spPr/>
      <dgm:t>
        <a:bodyPr/>
        <a:lstStyle/>
        <a:p>
          <a:endParaRPr lang="en-US"/>
        </a:p>
      </dgm:t>
    </dgm:pt>
    <dgm:pt modelId="{21363E7F-CF38-48EF-8833-5C362BE61EA2}">
      <dgm:prSet phldrT="[Text]" custT="1"/>
      <dgm:spPr/>
      <dgm:t>
        <a:bodyPr/>
        <a:lstStyle/>
        <a:p>
          <a:r>
            <a:rPr lang="en-US" sz="1800" dirty="0">
              <a:solidFill>
                <a:schemeClr val="bg2"/>
              </a:solidFill>
            </a:rPr>
            <a:t>How much money is needed to cover all expenses?</a:t>
          </a:r>
        </a:p>
      </dgm:t>
    </dgm:pt>
    <dgm:pt modelId="{09C62AD2-739A-4F08-B96B-575A02D51AD9}" type="parTrans" cxnId="{33EEA97E-ACA9-4DAF-91AC-6F9797CC8B0A}">
      <dgm:prSet/>
      <dgm:spPr/>
      <dgm:t>
        <a:bodyPr/>
        <a:lstStyle/>
        <a:p>
          <a:endParaRPr lang="en-US"/>
        </a:p>
      </dgm:t>
    </dgm:pt>
    <dgm:pt modelId="{C1E9F886-3B46-43DD-BD99-AB546D0C3E3A}" type="sibTrans" cxnId="{33EEA97E-ACA9-4DAF-91AC-6F9797CC8B0A}">
      <dgm:prSet/>
      <dgm:spPr/>
      <dgm:t>
        <a:bodyPr/>
        <a:lstStyle/>
        <a:p>
          <a:endParaRPr lang="en-US"/>
        </a:p>
      </dgm:t>
    </dgm:pt>
    <dgm:pt modelId="{3F7C59C1-D72E-4D37-94E2-8C2956BB7F96}">
      <dgm:prSet phldrT="[Text]"/>
      <dgm:spPr/>
      <dgm:t>
        <a:bodyPr/>
        <a:lstStyle/>
        <a:p>
          <a:r>
            <a:rPr lang="en-US" dirty="0"/>
            <a:t>Cost of Service Analysis</a:t>
          </a:r>
        </a:p>
      </dgm:t>
    </dgm:pt>
    <dgm:pt modelId="{CA706A73-B507-491E-9072-ACBBB408AEAA}" type="parTrans" cxnId="{2BFA7FF5-FF6B-4F5B-8FA4-C9BDB9467301}">
      <dgm:prSet/>
      <dgm:spPr/>
      <dgm:t>
        <a:bodyPr/>
        <a:lstStyle/>
        <a:p>
          <a:endParaRPr lang="en-US"/>
        </a:p>
      </dgm:t>
    </dgm:pt>
    <dgm:pt modelId="{8955AA38-5F00-42DB-B630-E5357E51F994}" type="sibTrans" cxnId="{2BFA7FF5-FF6B-4F5B-8FA4-C9BDB9467301}">
      <dgm:prSet/>
      <dgm:spPr/>
      <dgm:t>
        <a:bodyPr/>
        <a:lstStyle/>
        <a:p>
          <a:endParaRPr lang="en-US"/>
        </a:p>
      </dgm:t>
    </dgm:pt>
    <dgm:pt modelId="{A17D21B1-FA96-43C4-A789-DD87981CD94C}">
      <dgm:prSet phldrT="[Text]" custT="1"/>
      <dgm:spPr/>
      <dgm:t>
        <a:bodyPr/>
        <a:lstStyle/>
        <a:p>
          <a:r>
            <a:rPr lang="en-US" sz="1800" dirty="0"/>
            <a:t>How can we divide costs fairly between TW customers, LARA, Oaks, and IBMI?</a:t>
          </a:r>
        </a:p>
      </dgm:t>
    </dgm:pt>
    <dgm:pt modelId="{6BCAC17C-64CB-4B54-AF3F-059375A1B2FE}" type="parTrans" cxnId="{A4B3DEBE-CB81-4CE2-BA14-4D7BE3A44C4E}">
      <dgm:prSet/>
      <dgm:spPr/>
      <dgm:t>
        <a:bodyPr/>
        <a:lstStyle/>
        <a:p>
          <a:endParaRPr lang="en-US"/>
        </a:p>
      </dgm:t>
    </dgm:pt>
    <dgm:pt modelId="{0BA8FFEE-3D23-47EC-9907-C41A42279CD7}" type="sibTrans" cxnId="{A4B3DEBE-CB81-4CE2-BA14-4D7BE3A44C4E}">
      <dgm:prSet/>
      <dgm:spPr/>
      <dgm:t>
        <a:bodyPr/>
        <a:lstStyle/>
        <a:p>
          <a:endParaRPr lang="en-US"/>
        </a:p>
      </dgm:t>
    </dgm:pt>
    <dgm:pt modelId="{70D7E128-6EA4-4C2F-91B5-FEB059A7842E}">
      <dgm:prSet phldrT="[Text]" custT="1"/>
      <dgm:spPr/>
      <dgm:t>
        <a:bodyPr/>
        <a:lstStyle/>
        <a:p>
          <a:r>
            <a:rPr lang="en-US" sz="1800" dirty="0"/>
            <a:t>Operating Budget</a:t>
          </a:r>
        </a:p>
      </dgm:t>
    </dgm:pt>
    <dgm:pt modelId="{FD8F16EA-4073-4612-B366-A5060120B1D6}" type="parTrans" cxnId="{BC0006C1-3EE3-4DED-8739-3F40AE66D716}">
      <dgm:prSet/>
      <dgm:spPr/>
      <dgm:t>
        <a:bodyPr/>
        <a:lstStyle/>
        <a:p>
          <a:endParaRPr lang="en-US"/>
        </a:p>
      </dgm:t>
    </dgm:pt>
    <dgm:pt modelId="{84F1248C-AF2E-4FB3-9532-E289BA6C391E}" type="sibTrans" cxnId="{BC0006C1-3EE3-4DED-8739-3F40AE66D716}">
      <dgm:prSet/>
      <dgm:spPr/>
      <dgm:t>
        <a:bodyPr/>
        <a:lstStyle/>
        <a:p>
          <a:endParaRPr lang="en-US"/>
        </a:p>
      </dgm:t>
    </dgm:pt>
    <dgm:pt modelId="{10921AE8-073F-4A17-9C0C-015BB89123A3}">
      <dgm:prSet phldrT="[Text]" custT="1"/>
      <dgm:spPr/>
      <dgm:t>
        <a:bodyPr/>
        <a:lstStyle/>
        <a:p>
          <a:r>
            <a:rPr lang="en-US" sz="1800" dirty="0"/>
            <a:t>Current Fund Balance</a:t>
          </a:r>
        </a:p>
      </dgm:t>
    </dgm:pt>
    <dgm:pt modelId="{4A2DFF03-0E47-47AD-BBB5-FB9C102970C2}" type="parTrans" cxnId="{73A96DD5-56DB-42C1-9483-7F9FA05C4042}">
      <dgm:prSet/>
      <dgm:spPr/>
      <dgm:t>
        <a:bodyPr/>
        <a:lstStyle/>
        <a:p>
          <a:endParaRPr lang="en-US"/>
        </a:p>
      </dgm:t>
    </dgm:pt>
    <dgm:pt modelId="{03B67C0B-8BB6-485E-BC70-2FB4CBB4081B}" type="sibTrans" cxnId="{73A96DD5-56DB-42C1-9483-7F9FA05C4042}">
      <dgm:prSet/>
      <dgm:spPr/>
      <dgm:t>
        <a:bodyPr/>
        <a:lstStyle/>
        <a:p>
          <a:endParaRPr lang="en-US"/>
        </a:p>
      </dgm:t>
    </dgm:pt>
    <dgm:pt modelId="{C6A331F1-E204-4219-B480-D139D8967CCA}">
      <dgm:prSet phldrT="[Text]" custT="1"/>
      <dgm:spPr/>
      <dgm:t>
        <a:bodyPr/>
        <a:lstStyle/>
        <a:p>
          <a:r>
            <a:rPr lang="en-US" sz="1800" dirty="0"/>
            <a:t>Customer Data</a:t>
          </a:r>
        </a:p>
      </dgm:t>
    </dgm:pt>
    <dgm:pt modelId="{0BC2B673-60F8-4AD5-A896-56A8C3300AFE}" type="parTrans" cxnId="{3DE1871A-2F22-48C8-9F56-A6D6BC026ED3}">
      <dgm:prSet/>
      <dgm:spPr/>
      <dgm:t>
        <a:bodyPr/>
        <a:lstStyle/>
        <a:p>
          <a:endParaRPr lang="en-US"/>
        </a:p>
      </dgm:t>
    </dgm:pt>
    <dgm:pt modelId="{ADCFF2E2-416D-436E-BC01-835C66AF6661}" type="sibTrans" cxnId="{3DE1871A-2F22-48C8-9F56-A6D6BC026ED3}">
      <dgm:prSet/>
      <dgm:spPr/>
      <dgm:t>
        <a:bodyPr/>
        <a:lstStyle/>
        <a:p>
          <a:endParaRPr lang="en-US"/>
        </a:p>
      </dgm:t>
    </dgm:pt>
    <dgm:pt modelId="{FD6CDB03-544F-42C8-BEFF-CB7D45441FCA}" type="pres">
      <dgm:prSet presAssocID="{7699E37F-DCC5-470E-AF33-80D0ECC395DD}" presName="rootnode" presStyleCnt="0">
        <dgm:presLayoutVars>
          <dgm:chMax/>
          <dgm:chPref/>
          <dgm:dir/>
          <dgm:animLvl val="lvl"/>
        </dgm:presLayoutVars>
      </dgm:prSet>
      <dgm:spPr/>
    </dgm:pt>
    <dgm:pt modelId="{748838FB-1086-4188-B2C4-8266F45EC1D7}" type="pres">
      <dgm:prSet presAssocID="{C81A81F9-B5E0-403D-8DD9-89C5ADB634BA}" presName="composite" presStyleCnt="0"/>
      <dgm:spPr/>
    </dgm:pt>
    <dgm:pt modelId="{990CEE4B-A0EA-47FB-9291-A8F7D3B00C91}" type="pres">
      <dgm:prSet presAssocID="{C81A81F9-B5E0-403D-8DD9-89C5ADB634BA}" presName="bentUpArrow1" presStyleLbl="alignImgPlace1" presStyleIdx="0" presStyleCnt="2" custLinFactNeighborX="-69858"/>
      <dgm:spPr/>
    </dgm:pt>
    <dgm:pt modelId="{9EFE7403-F0B8-4ADD-A585-B3E35125DCD3}" type="pres">
      <dgm:prSet presAssocID="{C81A81F9-B5E0-403D-8DD9-89C5ADB634BA}" presName="ParentText" presStyleLbl="node1" presStyleIdx="0" presStyleCnt="3" custLinFactNeighborX="-47244">
        <dgm:presLayoutVars>
          <dgm:chMax val="1"/>
          <dgm:chPref val="1"/>
          <dgm:bulletEnabled val="1"/>
        </dgm:presLayoutVars>
      </dgm:prSet>
      <dgm:spPr/>
    </dgm:pt>
    <dgm:pt modelId="{AFEDE768-3484-4287-8490-DF9521926D62}" type="pres">
      <dgm:prSet presAssocID="{C81A81F9-B5E0-403D-8DD9-89C5ADB634BA}" presName="ChildText" presStyleLbl="revTx" presStyleIdx="0" presStyleCnt="3" custScaleX="202465" custLinFactNeighborX="13796" custLinFactNeighborY="-2956">
        <dgm:presLayoutVars>
          <dgm:chMax val="0"/>
          <dgm:chPref val="0"/>
          <dgm:bulletEnabled val="1"/>
        </dgm:presLayoutVars>
      </dgm:prSet>
      <dgm:spPr/>
    </dgm:pt>
    <dgm:pt modelId="{79DD715D-B0E3-4A05-A3CF-3086DD3AA071}" type="pres">
      <dgm:prSet presAssocID="{3A1015EF-F96A-461D-B0D9-F3662C159A58}" presName="sibTrans" presStyleCnt="0"/>
      <dgm:spPr/>
    </dgm:pt>
    <dgm:pt modelId="{04B75927-7F34-4D03-B168-A231D65648E0}" type="pres">
      <dgm:prSet presAssocID="{45CD97AE-B55C-417D-A968-7A58BA5E66E3}" presName="composite" presStyleCnt="0"/>
      <dgm:spPr/>
    </dgm:pt>
    <dgm:pt modelId="{9142FADD-7D11-4FC2-81D4-6BA4ADF6B0B3}" type="pres">
      <dgm:prSet presAssocID="{45CD97AE-B55C-417D-A968-7A58BA5E66E3}" presName="bentUpArrow1" presStyleLbl="alignImgPlace1" presStyleIdx="1" presStyleCnt="2" custLinFactNeighborX="-43893"/>
      <dgm:spPr/>
    </dgm:pt>
    <dgm:pt modelId="{83907A39-41FF-44F5-9C7E-88F07B464725}" type="pres">
      <dgm:prSet presAssocID="{45CD97AE-B55C-417D-A968-7A58BA5E66E3}" presName="ParentText" presStyleLbl="node1" presStyleIdx="1" presStyleCnt="3" custLinFactNeighborX="-29684">
        <dgm:presLayoutVars>
          <dgm:chMax val="1"/>
          <dgm:chPref val="1"/>
          <dgm:bulletEnabled val="1"/>
        </dgm:presLayoutVars>
      </dgm:prSet>
      <dgm:spPr/>
    </dgm:pt>
    <dgm:pt modelId="{85446EA9-7FA8-4B69-9AB9-2BDD24ED88FA}" type="pres">
      <dgm:prSet presAssocID="{45CD97AE-B55C-417D-A968-7A58BA5E66E3}" presName="ChildText" presStyleLbl="revTx" presStyleIdx="1" presStyleCnt="3" custScaleX="169193" custLinFactNeighborX="14946" custLinFactNeighborY="-4202">
        <dgm:presLayoutVars>
          <dgm:chMax val="0"/>
          <dgm:chPref val="0"/>
          <dgm:bulletEnabled val="1"/>
        </dgm:presLayoutVars>
      </dgm:prSet>
      <dgm:spPr/>
    </dgm:pt>
    <dgm:pt modelId="{65F6CA63-87DC-4217-AF77-5AD75D13CA36}" type="pres">
      <dgm:prSet presAssocID="{FAFC7B7E-E707-40F4-83A4-0FDA40C0D812}" presName="sibTrans" presStyleCnt="0"/>
      <dgm:spPr/>
    </dgm:pt>
    <dgm:pt modelId="{389B7BEC-821F-40AE-B729-156492355D6A}" type="pres">
      <dgm:prSet presAssocID="{3F7C59C1-D72E-4D37-94E2-8C2956BB7F96}" presName="composite" presStyleCnt="0"/>
      <dgm:spPr/>
    </dgm:pt>
    <dgm:pt modelId="{396C98A8-5267-466E-AE32-1322212A801E}" type="pres">
      <dgm:prSet presAssocID="{3F7C59C1-D72E-4D37-94E2-8C2956BB7F96}" presName="ParentText" presStyleLbl="node1" presStyleIdx="2" presStyleCnt="3">
        <dgm:presLayoutVars>
          <dgm:chMax val="1"/>
          <dgm:chPref val="1"/>
          <dgm:bulletEnabled val="1"/>
        </dgm:presLayoutVars>
      </dgm:prSet>
      <dgm:spPr/>
    </dgm:pt>
    <dgm:pt modelId="{692F356F-973C-4814-BCFE-E7850CFB8E02}" type="pres">
      <dgm:prSet presAssocID="{3F7C59C1-D72E-4D37-94E2-8C2956BB7F96}" presName="FinalChildText" presStyleLbl="revTx" presStyleIdx="2" presStyleCnt="3" custScaleX="205209" custLinFactNeighborX="64958" custLinFactNeighborY="-2217">
        <dgm:presLayoutVars>
          <dgm:chMax val="0"/>
          <dgm:chPref val="0"/>
          <dgm:bulletEnabled val="1"/>
        </dgm:presLayoutVars>
      </dgm:prSet>
      <dgm:spPr/>
    </dgm:pt>
  </dgm:ptLst>
  <dgm:cxnLst>
    <dgm:cxn modelId="{A85EEE06-B1E1-4C44-A191-8B5B3E8757FC}" srcId="{7699E37F-DCC5-470E-AF33-80D0ECC395DD}" destId="{C81A81F9-B5E0-403D-8DD9-89C5ADB634BA}" srcOrd="0" destOrd="0" parTransId="{45AC0489-9D0C-46B8-ADEC-16AFAF8E5FF0}" sibTransId="{3A1015EF-F96A-461D-B0D9-F3662C159A58}"/>
    <dgm:cxn modelId="{3DE1871A-2F22-48C8-9F56-A6D6BC026ED3}" srcId="{C81A81F9-B5E0-403D-8DD9-89C5ADB634BA}" destId="{C6A331F1-E204-4219-B480-D139D8967CCA}" srcOrd="1" destOrd="0" parTransId="{0BC2B673-60F8-4AD5-A896-56A8C3300AFE}" sibTransId="{ADCFF2E2-416D-436E-BC01-835C66AF6661}"/>
    <dgm:cxn modelId="{58808B1A-4345-4131-87A8-6D85B5EA7175}" type="presOf" srcId="{7699E37F-DCC5-470E-AF33-80D0ECC395DD}" destId="{FD6CDB03-544F-42C8-BEFF-CB7D45441FCA}" srcOrd="0" destOrd="0" presId="urn:microsoft.com/office/officeart/2005/8/layout/StepDownProcess"/>
    <dgm:cxn modelId="{734E5A33-938A-45E1-AEE2-4CCC4F916555}" type="presOf" srcId="{3F7C59C1-D72E-4D37-94E2-8C2956BB7F96}" destId="{396C98A8-5267-466E-AE32-1322212A801E}" srcOrd="0" destOrd="0" presId="urn:microsoft.com/office/officeart/2005/8/layout/StepDownProcess"/>
    <dgm:cxn modelId="{AE9C5136-B5D1-497F-BFE8-6EF344BC8377}" srcId="{C81A81F9-B5E0-403D-8DD9-89C5ADB634BA}" destId="{F773730B-66CA-4222-B5F8-C22D2C195FDA}" srcOrd="3" destOrd="0" parTransId="{B53EE6A2-F5D6-4CA6-80A6-E20A4675AA47}" sibTransId="{A1177D4D-30F6-44CF-9AAC-CF7A9873851F}"/>
    <dgm:cxn modelId="{1F30A064-087F-4B03-B1FB-CCBB83A339C4}" type="presOf" srcId="{A17D21B1-FA96-43C4-A789-DD87981CD94C}" destId="{692F356F-973C-4814-BCFE-E7850CFB8E02}" srcOrd="0" destOrd="0" presId="urn:microsoft.com/office/officeart/2005/8/layout/StepDownProcess"/>
    <dgm:cxn modelId="{0B49FF73-213D-4F61-BC0B-29878857BCE8}" type="presOf" srcId="{C81A81F9-B5E0-403D-8DD9-89C5ADB634BA}" destId="{9EFE7403-F0B8-4ADD-A585-B3E35125DCD3}" srcOrd="0" destOrd="0" presId="urn:microsoft.com/office/officeart/2005/8/layout/StepDownProcess"/>
    <dgm:cxn modelId="{3595CD55-D4BF-4002-B779-C04647230153}" type="presOf" srcId="{10921AE8-073F-4A17-9C0C-015BB89123A3}" destId="{AFEDE768-3484-4287-8490-DF9521926D62}" srcOrd="0" destOrd="2" presId="urn:microsoft.com/office/officeart/2005/8/layout/StepDownProcess"/>
    <dgm:cxn modelId="{33EEA97E-ACA9-4DAF-91AC-6F9797CC8B0A}" srcId="{45CD97AE-B55C-417D-A968-7A58BA5E66E3}" destId="{21363E7F-CF38-48EF-8833-5C362BE61EA2}" srcOrd="0" destOrd="0" parTransId="{09C62AD2-739A-4F08-B96B-575A02D51AD9}" sibTransId="{C1E9F886-3B46-43DD-BD99-AB546D0C3E3A}"/>
    <dgm:cxn modelId="{B9504B82-1B44-42A4-BF49-E706554C356D}" type="presOf" srcId="{F773730B-66CA-4222-B5F8-C22D2C195FDA}" destId="{AFEDE768-3484-4287-8490-DF9521926D62}" srcOrd="0" destOrd="3" presId="urn:microsoft.com/office/officeart/2005/8/layout/StepDownProcess"/>
    <dgm:cxn modelId="{AC452E89-5919-488A-B9CC-A9224A9D6F13}" type="presOf" srcId="{70D7E128-6EA4-4C2F-91B5-FEB059A7842E}" destId="{AFEDE768-3484-4287-8490-DF9521926D62}" srcOrd="0" destOrd="0" presId="urn:microsoft.com/office/officeart/2005/8/layout/StepDownProcess"/>
    <dgm:cxn modelId="{82A51796-978D-4E40-B22D-1095FCDFD08A}" type="presOf" srcId="{45CD97AE-B55C-417D-A968-7A58BA5E66E3}" destId="{83907A39-41FF-44F5-9C7E-88F07B464725}" srcOrd="0" destOrd="0" presId="urn:microsoft.com/office/officeart/2005/8/layout/StepDownProcess"/>
    <dgm:cxn modelId="{9ABE95AE-A9C0-49E3-A72B-DC2801D68ABB}" type="presOf" srcId="{C6A331F1-E204-4219-B480-D139D8967CCA}" destId="{AFEDE768-3484-4287-8490-DF9521926D62}" srcOrd="0" destOrd="1" presId="urn:microsoft.com/office/officeart/2005/8/layout/StepDownProcess"/>
    <dgm:cxn modelId="{A4B3DEBE-CB81-4CE2-BA14-4D7BE3A44C4E}" srcId="{3F7C59C1-D72E-4D37-94E2-8C2956BB7F96}" destId="{A17D21B1-FA96-43C4-A789-DD87981CD94C}" srcOrd="0" destOrd="0" parTransId="{6BCAC17C-64CB-4B54-AF3F-059375A1B2FE}" sibTransId="{0BA8FFEE-3D23-47EC-9907-C41A42279CD7}"/>
    <dgm:cxn modelId="{BC0006C1-3EE3-4DED-8739-3F40AE66D716}" srcId="{C81A81F9-B5E0-403D-8DD9-89C5ADB634BA}" destId="{70D7E128-6EA4-4C2F-91B5-FEB059A7842E}" srcOrd="0" destOrd="0" parTransId="{FD8F16EA-4073-4612-B366-A5060120B1D6}" sibTransId="{84F1248C-AF2E-4FB3-9532-E289BA6C391E}"/>
    <dgm:cxn modelId="{73A96DD5-56DB-42C1-9483-7F9FA05C4042}" srcId="{C81A81F9-B5E0-403D-8DD9-89C5ADB634BA}" destId="{10921AE8-073F-4A17-9C0C-015BB89123A3}" srcOrd="2" destOrd="0" parTransId="{4A2DFF03-0E47-47AD-BBB5-FB9C102970C2}" sibTransId="{03B67C0B-8BB6-485E-BC70-2FB4CBB4081B}"/>
    <dgm:cxn modelId="{B1A416F0-DF5A-48B9-9BE8-7A495BA0A0F0}" srcId="{7699E37F-DCC5-470E-AF33-80D0ECC395DD}" destId="{45CD97AE-B55C-417D-A968-7A58BA5E66E3}" srcOrd="1" destOrd="0" parTransId="{211FAEC6-9416-4416-A5DA-005852D7AECB}" sibTransId="{FAFC7B7E-E707-40F4-83A4-0FDA40C0D812}"/>
    <dgm:cxn modelId="{2BFA7FF5-FF6B-4F5B-8FA4-C9BDB9467301}" srcId="{7699E37F-DCC5-470E-AF33-80D0ECC395DD}" destId="{3F7C59C1-D72E-4D37-94E2-8C2956BB7F96}" srcOrd="2" destOrd="0" parTransId="{CA706A73-B507-491E-9072-ACBBB408AEAA}" sibTransId="{8955AA38-5F00-42DB-B630-E5357E51F994}"/>
    <dgm:cxn modelId="{31EF87F7-2575-4F26-9594-4CD8B4C661DF}" type="presOf" srcId="{21363E7F-CF38-48EF-8833-5C362BE61EA2}" destId="{85446EA9-7FA8-4B69-9AB9-2BDD24ED88FA}" srcOrd="0" destOrd="0" presId="urn:microsoft.com/office/officeart/2005/8/layout/StepDownProcess"/>
    <dgm:cxn modelId="{A88349FA-ABE5-4076-922A-E41D186B7010}" type="presParOf" srcId="{FD6CDB03-544F-42C8-BEFF-CB7D45441FCA}" destId="{748838FB-1086-4188-B2C4-8266F45EC1D7}" srcOrd="0" destOrd="0" presId="urn:microsoft.com/office/officeart/2005/8/layout/StepDownProcess"/>
    <dgm:cxn modelId="{7E5A7094-A84E-48D7-A0FE-4A9FCEB34BDA}" type="presParOf" srcId="{748838FB-1086-4188-B2C4-8266F45EC1D7}" destId="{990CEE4B-A0EA-47FB-9291-A8F7D3B00C91}" srcOrd="0" destOrd="0" presId="urn:microsoft.com/office/officeart/2005/8/layout/StepDownProcess"/>
    <dgm:cxn modelId="{71AF454A-B8EB-4157-A9BC-6D73A245E004}" type="presParOf" srcId="{748838FB-1086-4188-B2C4-8266F45EC1D7}" destId="{9EFE7403-F0B8-4ADD-A585-B3E35125DCD3}" srcOrd="1" destOrd="0" presId="urn:microsoft.com/office/officeart/2005/8/layout/StepDownProcess"/>
    <dgm:cxn modelId="{9F844E45-A4B4-42C3-A790-E22B04517D88}" type="presParOf" srcId="{748838FB-1086-4188-B2C4-8266F45EC1D7}" destId="{AFEDE768-3484-4287-8490-DF9521926D62}" srcOrd="2" destOrd="0" presId="urn:microsoft.com/office/officeart/2005/8/layout/StepDownProcess"/>
    <dgm:cxn modelId="{3DA54611-B54E-464A-ABCC-01F063D112E4}" type="presParOf" srcId="{FD6CDB03-544F-42C8-BEFF-CB7D45441FCA}" destId="{79DD715D-B0E3-4A05-A3CF-3086DD3AA071}" srcOrd="1" destOrd="0" presId="urn:microsoft.com/office/officeart/2005/8/layout/StepDownProcess"/>
    <dgm:cxn modelId="{B2363D8A-45A3-4122-ADAE-83C64B649007}" type="presParOf" srcId="{FD6CDB03-544F-42C8-BEFF-CB7D45441FCA}" destId="{04B75927-7F34-4D03-B168-A231D65648E0}" srcOrd="2" destOrd="0" presId="urn:microsoft.com/office/officeart/2005/8/layout/StepDownProcess"/>
    <dgm:cxn modelId="{9AA7BA96-21AB-4133-B95F-6A10459EE63C}" type="presParOf" srcId="{04B75927-7F34-4D03-B168-A231D65648E0}" destId="{9142FADD-7D11-4FC2-81D4-6BA4ADF6B0B3}" srcOrd="0" destOrd="0" presId="urn:microsoft.com/office/officeart/2005/8/layout/StepDownProcess"/>
    <dgm:cxn modelId="{F4933284-2E70-4A4F-A8EA-8C03E7471DD8}" type="presParOf" srcId="{04B75927-7F34-4D03-B168-A231D65648E0}" destId="{83907A39-41FF-44F5-9C7E-88F07B464725}" srcOrd="1" destOrd="0" presId="urn:microsoft.com/office/officeart/2005/8/layout/StepDownProcess"/>
    <dgm:cxn modelId="{2636FD3F-1A7D-4DEB-BE68-7BE26278C58B}" type="presParOf" srcId="{04B75927-7F34-4D03-B168-A231D65648E0}" destId="{85446EA9-7FA8-4B69-9AB9-2BDD24ED88FA}" srcOrd="2" destOrd="0" presId="urn:microsoft.com/office/officeart/2005/8/layout/StepDownProcess"/>
    <dgm:cxn modelId="{0EB987D7-7440-40E5-9F30-5E4F6B28EE16}" type="presParOf" srcId="{FD6CDB03-544F-42C8-BEFF-CB7D45441FCA}" destId="{65F6CA63-87DC-4217-AF77-5AD75D13CA36}" srcOrd="3" destOrd="0" presId="urn:microsoft.com/office/officeart/2005/8/layout/StepDownProcess"/>
    <dgm:cxn modelId="{67F3E0EA-386F-4E91-91C7-480FAED19C8F}" type="presParOf" srcId="{FD6CDB03-544F-42C8-BEFF-CB7D45441FCA}" destId="{389B7BEC-821F-40AE-B729-156492355D6A}" srcOrd="4" destOrd="0" presId="urn:microsoft.com/office/officeart/2005/8/layout/StepDownProcess"/>
    <dgm:cxn modelId="{3103F5A7-145C-4295-8C1C-3136B42E3C3B}" type="presParOf" srcId="{389B7BEC-821F-40AE-B729-156492355D6A}" destId="{396C98A8-5267-466E-AE32-1322212A801E}" srcOrd="0" destOrd="0" presId="urn:microsoft.com/office/officeart/2005/8/layout/StepDownProcess"/>
    <dgm:cxn modelId="{31582478-34F8-435B-A266-BE75B052E01F}" type="presParOf" srcId="{389B7BEC-821F-40AE-B729-156492355D6A}" destId="{692F356F-973C-4814-BCFE-E7850CFB8E0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99E37F-DCC5-470E-AF33-80D0ECC395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81A81F9-B5E0-403D-8DD9-89C5ADB634BA}">
      <dgm:prSet phldrT="[Text]"/>
      <dgm:spPr/>
      <dgm:t>
        <a:bodyPr/>
        <a:lstStyle/>
        <a:p>
          <a:r>
            <a:rPr lang="en-US" dirty="0"/>
            <a:t>Gather Information</a:t>
          </a:r>
        </a:p>
      </dgm:t>
    </dgm:pt>
    <dgm:pt modelId="{45AC0489-9D0C-46B8-ADEC-16AFAF8E5FF0}" type="parTrans" cxnId="{A85EEE06-B1E1-4C44-A191-8B5B3E8757FC}">
      <dgm:prSet/>
      <dgm:spPr/>
      <dgm:t>
        <a:bodyPr/>
        <a:lstStyle/>
        <a:p>
          <a:endParaRPr lang="en-US"/>
        </a:p>
      </dgm:t>
    </dgm:pt>
    <dgm:pt modelId="{3A1015EF-F96A-461D-B0D9-F3662C159A58}" type="sibTrans" cxnId="{A85EEE06-B1E1-4C44-A191-8B5B3E8757FC}">
      <dgm:prSet/>
      <dgm:spPr/>
      <dgm:t>
        <a:bodyPr/>
        <a:lstStyle/>
        <a:p>
          <a:endParaRPr lang="en-US"/>
        </a:p>
      </dgm:t>
    </dgm:pt>
    <dgm:pt modelId="{F773730B-66CA-4222-B5F8-C22D2C195FDA}">
      <dgm:prSet phldrT="[Text]" custT="1"/>
      <dgm:spPr/>
      <dgm:t>
        <a:bodyPr/>
        <a:lstStyle/>
        <a:p>
          <a:r>
            <a:rPr lang="en-US" sz="1800" dirty="0"/>
            <a:t>Asset Listing</a:t>
          </a:r>
        </a:p>
      </dgm:t>
    </dgm:pt>
    <dgm:pt modelId="{B53EE6A2-F5D6-4CA6-80A6-E20A4675AA47}" type="parTrans" cxnId="{AE9C5136-B5D1-497F-BFE8-6EF344BC8377}">
      <dgm:prSet/>
      <dgm:spPr/>
      <dgm:t>
        <a:bodyPr/>
        <a:lstStyle/>
        <a:p>
          <a:endParaRPr lang="en-US"/>
        </a:p>
      </dgm:t>
    </dgm:pt>
    <dgm:pt modelId="{A1177D4D-30F6-44CF-9AAC-CF7A9873851F}" type="sibTrans" cxnId="{AE9C5136-B5D1-497F-BFE8-6EF344BC8377}">
      <dgm:prSet/>
      <dgm:spPr/>
      <dgm:t>
        <a:bodyPr/>
        <a:lstStyle/>
        <a:p>
          <a:endParaRPr lang="en-US"/>
        </a:p>
      </dgm:t>
    </dgm:pt>
    <dgm:pt modelId="{45CD97AE-B55C-417D-A968-7A58BA5E66E3}">
      <dgm:prSet phldrT="[Text]"/>
      <dgm:spPr/>
      <dgm:t>
        <a:bodyPr/>
        <a:lstStyle/>
        <a:p>
          <a:r>
            <a:rPr lang="en-US" dirty="0"/>
            <a:t>Financial Plan</a:t>
          </a:r>
        </a:p>
      </dgm:t>
    </dgm:pt>
    <dgm:pt modelId="{211FAEC6-9416-4416-A5DA-005852D7AECB}" type="parTrans" cxnId="{B1A416F0-DF5A-48B9-9BE8-7A495BA0A0F0}">
      <dgm:prSet/>
      <dgm:spPr/>
      <dgm:t>
        <a:bodyPr/>
        <a:lstStyle/>
        <a:p>
          <a:endParaRPr lang="en-US"/>
        </a:p>
      </dgm:t>
    </dgm:pt>
    <dgm:pt modelId="{FAFC7B7E-E707-40F4-83A4-0FDA40C0D812}" type="sibTrans" cxnId="{B1A416F0-DF5A-48B9-9BE8-7A495BA0A0F0}">
      <dgm:prSet/>
      <dgm:spPr/>
      <dgm:t>
        <a:bodyPr/>
        <a:lstStyle/>
        <a:p>
          <a:endParaRPr lang="en-US"/>
        </a:p>
      </dgm:t>
    </dgm:pt>
    <dgm:pt modelId="{21363E7F-CF38-48EF-8833-5C362BE61EA2}">
      <dgm:prSet phldrT="[Text]" custT="1"/>
      <dgm:spPr/>
      <dgm:t>
        <a:bodyPr/>
        <a:lstStyle/>
        <a:p>
          <a:r>
            <a:rPr lang="en-US" sz="1800" dirty="0">
              <a:solidFill>
                <a:schemeClr val="bg2"/>
              </a:solidFill>
            </a:rPr>
            <a:t>How much money is needed to cover all expenses?</a:t>
          </a:r>
        </a:p>
      </dgm:t>
    </dgm:pt>
    <dgm:pt modelId="{09C62AD2-739A-4F08-B96B-575A02D51AD9}" type="parTrans" cxnId="{33EEA97E-ACA9-4DAF-91AC-6F9797CC8B0A}">
      <dgm:prSet/>
      <dgm:spPr/>
      <dgm:t>
        <a:bodyPr/>
        <a:lstStyle/>
        <a:p>
          <a:endParaRPr lang="en-US"/>
        </a:p>
      </dgm:t>
    </dgm:pt>
    <dgm:pt modelId="{C1E9F886-3B46-43DD-BD99-AB546D0C3E3A}" type="sibTrans" cxnId="{33EEA97E-ACA9-4DAF-91AC-6F9797CC8B0A}">
      <dgm:prSet/>
      <dgm:spPr/>
      <dgm:t>
        <a:bodyPr/>
        <a:lstStyle/>
        <a:p>
          <a:endParaRPr lang="en-US"/>
        </a:p>
      </dgm:t>
    </dgm:pt>
    <dgm:pt modelId="{3F7C59C1-D72E-4D37-94E2-8C2956BB7F96}">
      <dgm:prSet phldrT="[Text]"/>
      <dgm:spPr/>
      <dgm:t>
        <a:bodyPr/>
        <a:lstStyle/>
        <a:p>
          <a:r>
            <a:rPr lang="en-US" dirty="0"/>
            <a:t>Cost of Service Analysis</a:t>
          </a:r>
        </a:p>
      </dgm:t>
    </dgm:pt>
    <dgm:pt modelId="{CA706A73-B507-491E-9072-ACBBB408AEAA}" type="parTrans" cxnId="{2BFA7FF5-FF6B-4F5B-8FA4-C9BDB9467301}">
      <dgm:prSet/>
      <dgm:spPr/>
      <dgm:t>
        <a:bodyPr/>
        <a:lstStyle/>
        <a:p>
          <a:endParaRPr lang="en-US"/>
        </a:p>
      </dgm:t>
    </dgm:pt>
    <dgm:pt modelId="{8955AA38-5F00-42DB-B630-E5357E51F994}" type="sibTrans" cxnId="{2BFA7FF5-FF6B-4F5B-8FA4-C9BDB9467301}">
      <dgm:prSet/>
      <dgm:spPr/>
      <dgm:t>
        <a:bodyPr/>
        <a:lstStyle/>
        <a:p>
          <a:endParaRPr lang="en-US"/>
        </a:p>
      </dgm:t>
    </dgm:pt>
    <dgm:pt modelId="{A17D21B1-FA96-43C4-A789-DD87981CD94C}">
      <dgm:prSet phldrT="[Text]" custT="1"/>
      <dgm:spPr/>
      <dgm:t>
        <a:bodyPr/>
        <a:lstStyle/>
        <a:p>
          <a:r>
            <a:rPr lang="en-US" sz="1800" dirty="0">
              <a:solidFill>
                <a:schemeClr val="bg2"/>
              </a:solidFill>
            </a:rPr>
            <a:t>How can we divide costs fairly between TW customers, LARA, Oaks, and IBMI?</a:t>
          </a:r>
        </a:p>
      </dgm:t>
    </dgm:pt>
    <dgm:pt modelId="{6BCAC17C-64CB-4B54-AF3F-059375A1B2FE}" type="parTrans" cxnId="{A4B3DEBE-CB81-4CE2-BA14-4D7BE3A44C4E}">
      <dgm:prSet/>
      <dgm:spPr/>
      <dgm:t>
        <a:bodyPr/>
        <a:lstStyle/>
        <a:p>
          <a:endParaRPr lang="en-US"/>
        </a:p>
      </dgm:t>
    </dgm:pt>
    <dgm:pt modelId="{0BA8FFEE-3D23-47EC-9907-C41A42279CD7}" type="sibTrans" cxnId="{A4B3DEBE-CB81-4CE2-BA14-4D7BE3A44C4E}">
      <dgm:prSet/>
      <dgm:spPr/>
      <dgm:t>
        <a:bodyPr/>
        <a:lstStyle/>
        <a:p>
          <a:endParaRPr lang="en-US"/>
        </a:p>
      </dgm:t>
    </dgm:pt>
    <dgm:pt modelId="{70D7E128-6EA4-4C2F-91B5-FEB059A7842E}">
      <dgm:prSet phldrT="[Text]" custT="1"/>
      <dgm:spPr/>
      <dgm:t>
        <a:bodyPr/>
        <a:lstStyle/>
        <a:p>
          <a:r>
            <a:rPr lang="en-US" sz="1800" dirty="0"/>
            <a:t>Operating Budget</a:t>
          </a:r>
        </a:p>
      </dgm:t>
    </dgm:pt>
    <dgm:pt modelId="{FD8F16EA-4073-4612-B366-A5060120B1D6}" type="parTrans" cxnId="{BC0006C1-3EE3-4DED-8739-3F40AE66D716}">
      <dgm:prSet/>
      <dgm:spPr/>
      <dgm:t>
        <a:bodyPr/>
        <a:lstStyle/>
        <a:p>
          <a:endParaRPr lang="en-US"/>
        </a:p>
      </dgm:t>
    </dgm:pt>
    <dgm:pt modelId="{84F1248C-AF2E-4FB3-9532-E289BA6C391E}" type="sibTrans" cxnId="{BC0006C1-3EE3-4DED-8739-3F40AE66D716}">
      <dgm:prSet/>
      <dgm:spPr/>
      <dgm:t>
        <a:bodyPr/>
        <a:lstStyle/>
        <a:p>
          <a:endParaRPr lang="en-US"/>
        </a:p>
      </dgm:t>
    </dgm:pt>
    <dgm:pt modelId="{10921AE8-073F-4A17-9C0C-015BB89123A3}">
      <dgm:prSet phldrT="[Text]" custT="1"/>
      <dgm:spPr/>
      <dgm:t>
        <a:bodyPr/>
        <a:lstStyle/>
        <a:p>
          <a:r>
            <a:rPr lang="en-US" sz="1800" dirty="0"/>
            <a:t>Current Fund Balance</a:t>
          </a:r>
        </a:p>
      </dgm:t>
    </dgm:pt>
    <dgm:pt modelId="{4A2DFF03-0E47-47AD-BBB5-FB9C102970C2}" type="parTrans" cxnId="{73A96DD5-56DB-42C1-9483-7F9FA05C4042}">
      <dgm:prSet/>
      <dgm:spPr/>
      <dgm:t>
        <a:bodyPr/>
        <a:lstStyle/>
        <a:p>
          <a:endParaRPr lang="en-US"/>
        </a:p>
      </dgm:t>
    </dgm:pt>
    <dgm:pt modelId="{03B67C0B-8BB6-485E-BC70-2FB4CBB4081B}" type="sibTrans" cxnId="{73A96DD5-56DB-42C1-9483-7F9FA05C4042}">
      <dgm:prSet/>
      <dgm:spPr/>
      <dgm:t>
        <a:bodyPr/>
        <a:lstStyle/>
        <a:p>
          <a:endParaRPr lang="en-US"/>
        </a:p>
      </dgm:t>
    </dgm:pt>
    <dgm:pt modelId="{C6A331F1-E204-4219-B480-D139D8967CCA}">
      <dgm:prSet phldrT="[Text]" custT="1"/>
      <dgm:spPr/>
      <dgm:t>
        <a:bodyPr/>
        <a:lstStyle/>
        <a:p>
          <a:r>
            <a:rPr lang="en-US" sz="1800" dirty="0"/>
            <a:t>Customer Data</a:t>
          </a:r>
        </a:p>
      </dgm:t>
    </dgm:pt>
    <dgm:pt modelId="{0BC2B673-60F8-4AD5-A896-56A8C3300AFE}" type="parTrans" cxnId="{3DE1871A-2F22-48C8-9F56-A6D6BC026ED3}">
      <dgm:prSet/>
      <dgm:spPr/>
      <dgm:t>
        <a:bodyPr/>
        <a:lstStyle/>
        <a:p>
          <a:endParaRPr lang="en-US"/>
        </a:p>
      </dgm:t>
    </dgm:pt>
    <dgm:pt modelId="{ADCFF2E2-416D-436E-BC01-835C66AF6661}" type="sibTrans" cxnId="{3DE1871A-2F22-48C8-9F56-A6D6BC026ED3}">
      <dgm:prSet/>
      <dgm:spPr/>
      <dgm:t>
        <a:bodyPr/>
        <a:lstStyle/>
        <a:p>
          <a:endParaRPr lang="en-US"/>
        </a:p>
      </dgm:t>
    </dgm:pt>
    <dgm:pt modelId="{FD6CDB03-544F-42C8-BEFF-CB7D45441FCA}" type="pres">
      <dgm:prSet presAssocID="{7699E37F-DCC5-470E-AF33-80D0ECC395DD}" presName="rootnode" presStyleCnt="0">
        <dgm:presLayoutVars>
          <dgm:chMax/>
          <dgm:chPref/>
          <dgm:dir/>
          <dgm:animLvl val="lvl"/>
        </dgm:presLayoutVars>
      </dgm:prSet>
      <dgm:spPr/>
    </dgm:pt>
    <dgm:pt modelId="{748838FB-1086-4188-B2C4-8266F45EC1D7}" type="pres">
      <dgm:prSet presAssocID="{C81A81F9-B5E0-403D-8DD9-89C5ADB634BA}" presName="composite" presStyleCnt="0"/>
      <dgm:spPr/>
    </dgm:pt>
    <dgm:pt modelId="{990CEE4B-A0EA-47FB-9291-A8F7D3B00C91}" type="pres">
      <dgm:prSet presAssocID="{C81A81F9-B5E0-403D-8DD9-89C5ADB634BA}" presName="bentUpArrow1" presStyleLbl="alignImgPlace1" presStyleIdx="0" presStyleCnt="2" custLinFactNeighborX="-69858"/>
      <dgm:spPr/>
    </dgm:pt>
    <dgm:pt modelId="{9EFE7403-F0B8-4ADD-A585-B3E35125DCD3}" type="pres">
      <dgm:prSet presAssocID="{C81A81F9-B5E0-403D-8DD9-89C5ADB634BA}" presName="ParentText" presStyleLbl="node1" presStyleIdx="0" presStyleCnt="3" custLinFactNeighborX="-47244">
        <dgm:presLayoutVars>
          <dgm:chMax val="1"/>
          <dgm:chPref val="1"/>
          <dgm:bulletEnabled val="1"/>
        </dgm:presLayoutVars>
      </dgm:prSet>
      <dgm:spPr/>
    </dgm:pt>
    <dgm:pt modelId="{AFEDE768-3484-4287-8490-DF9521926D62}" type="pres">
      <dgm:prSet presAssocID="{C81A81F9-B5E0-403D-8DD9-89C5ADB634BA}" presName="ChildText" presStyleLbl="revTx" presStyleIdx="0" presStyleCnt="3" custScaleX="202465" custLinFactNeighborX="13796" custLinFactNeighborY="-2956">
        <dgm:presLayoutVars>
          <dgm:chMax val="0"/>
          <dgm:chPref val="0"/>
          <dgm:bulletEnabled val="1"/>
        </dgm:presLayoutVars>
      </dgm:prSet>
      <dgm:spPr/>
    </dgm:pt>
    <dgm:pt modelId="{79DD715D-B0E3-4A05-A3CF-3086DD3AA071}" type="pres">
      <dgm:prSet presAssocID="{3A1015EF-F96A-461D-B0D9-F3662C159A58}" presName="sibTrans" presStyleCnt="0"/>
      <dgm:spPr/>
    </dgm:pt>
    <dgm:pt modelId="{04B75927-7F34-4D03-B168-A231D65648E0}" type="pres">
      <dgm:prSet presAssocID="{45CD97AE-B55C-417D-A968-7A58BA5E66E3}" presName="composite" presStyleCnt="0"/>
      <dgm:spPr/>
    </dgm:pt>
    <dgm:pt modelId="{9142FADD-7D11-4FC2-81D4-6BA4ADF6B0B3}" type="pres">
      <dgm:prSet presAssocID="{45CD97AE-B55C-417D-A968-7A58BA5E66E3}" presName="bentUpArrow1" presStyleLbl="alignImgPlace1" presStyleIdx="1" presStyleCnt="2" custLinFactNeighborX="-43893"/>
      <dgm:spPr/>
    </dgm:pt>
    <dgm:pt modelId="{83907A39-41FF-44F5-9C7E-88F07B464725}" type="pres">
      <dgm:prSet presAssocID="{45CD97AE-B55C-417D-A968-7A58BA5E66E3}" presName="ParentText" presStyleLbl="node1" presStyleIdx="1" presStyleCnt="3" custLinFactNeighborX="-29684">
        <dgm:presLayoutVars>
          <dgm:chMax val="1"/>
          <dgm:chPref val="1"/>
          <dgm:bulletEnabled val="1"/>
        </dgm:presLayoutVars>
      </dgm:prSet>
      <dgm:spPr/>
    </dgm:pt>
    <dgm:pt modelId="{85446EA9-7FA8-4B69-9AB9-2BDD24ED88FA}" type="pres">
      <dgm:prSet presAssocID="{45CD97AE-B55C-417D-A968-7A58BA5E66E3}" presName="ChildText" presStyleLbl="revTx" presStyleIdx="1" presStyleCnt="3" custScaleX="311248" custLinFactNeighborX="99448" custLinFactNeighborY="-2170">
        <dgm:presLayoutVars>
          <dgm:chMax val="0"/>
          <dgm:chPref val="0"/>
          <dgm:bulletEnabled val="1"/>
        </dgm:presLayoutVars>
      </dgm:prSet>
      <dgm:spPr/>
    </dgm:pt>
    <dgm:pt modelId="{65F6CA63-87DC-4217-AF77-5AD75D13CA36}" type="pres">
      <dgm:prSet presAssocID="{FAFC7B7E-E707-40F4-83A4-0FDA40C0D812}" presName="sibTrans" presStyleCnt="0"/>
      <dgm:spPr/>
    </dgm:pt>
    <dgm:pt modelId="{389B7BEC-821F-40AE-B729-156492355D6A}" type="pres">
      <dgm:prSet presAssocID="{3F7C59C1-D72E-4D37-94E2-8C2956BB7F96}" presName="composite" presStyleCnt="0"/>
      <dgm:spPr/>
    </dgm:pt>
    <dgm:pt modelId="{396C98A8-5267-466E-AE32-1322212A801E}" type="pres">
      <dgm:prSet presAssocID="{3F7C59C1-D72E-4D37-94E2-8C2956BB7F96}" presName="ParentText" presStyleLbl="node1" presStyleIdx="2" presStyleCnt="3">
        <dgm:presLayoutVars>
          <dgm:chMax val="1"/>
          <dgm:chPref val="1"/>
          <dgm:bulletEnabled val="1"/>
        </dgm:presLayoutVars>
      </dgm:prSet>
      <dgm:spPr/>
    </dgm:pt>
    <dgm:pt modelId="{692F356F-973C-4814-BCFE-E7850CFB8E02}" type="pres">
      <dgm:prSet presAssocID="{3F7C59C1-D72E-4D37-94E2-8C2956BB7F96}" presName="FinalChildText" presStyleLbl="revTx" presStyleIdx="2" presStyleCnt="3" custScaleX="259380" custLinFactX="51200" custLinFactNeighborX="100000" custLinFactNeighborY="-2217">
        <dgm:presLayoutVars>
          <dgm:chMax val="0"/>
          <dgm:chPref val="0"/>
          <dgm:bulletEnabled val="1"/>
        </dgm:presLayoutVars>
      </dgm:prSet>
      <dgm:spPr/>
    </dgm:pt>
  </dgm:ptLst>
  <dgm:cxnLst>
    <dgm:cxn modelId="{A85EEE06-B1E1-4C44-A191-8B5B3E8757FC}" srcId="{7699E37F-DCC5-470E-AF33-80D0ECC395DD}" destId="{C81A81F9-B5E0-403D-8DD9-89C5ADB634BA}" srcOrd="0" destOrd="0" parTransId="{45AC0489-9D0C-46B8-ADEC-16AFAF8E5FF0}" sibTransId="{3A1015EF-F96A-461D-B0D9-F3662C159A58}"/>
    <dgm:cxn modelId="{3DE1871A-2F22-48C8-9F56-A6D6BC026ED3}" srcId="{C81A81F9-B5E0-403D-8DD9-89C5ADB634BA}" destId="{C6A331F1-E204-4219-B480-D139D8967CCA}" srcOrd="1" destOrd="0" parTransId="{0BC2B673-60F8-4AD5-A896-56A8C3300AFE}" sibTransId="{ADCFF2E2-416D-436E-BC01-835C66AF6661}"/>
    <dgm:cxn modelId="{58808B1A-4345-4131-87A8-6D85B5EA7175}" type="presOf" srcId="{7699E37F-DCC5-470E-AF33-80D0ECC395DD}" destId="{FD6CDB03-544F-42C8-BEFF-CB7D45441FCA}" srcOrd="0" destOrd="0" presId="urn:microsoft.com/office/officeart/2005/8/layout/StepDownProcess"/>
    <dgm:cxn modelId="{734E5A33-938A-45E1-AEE2-4CCC4F916555}" type="presOf" srcId="{3F7C59C1-D72E-4D37-94E2-8C2956BB7F96}" destId="{396C98A8-5267-466E-AE32-1322212A801E}" srcOrd="0" destOrd="0" presId="urn:microsoft.com/office/officeart/2005/8/layout/StepDownProcess"/>
    <dgm:cxn modelId="{AE9C5136-B5D1-497F-BFE8-6EF344BC8377}" srcId="{C81A81F9-B5E0-403D-8DD9-89C5ADB634BA}" destId="{F773730B-66CA-4222-B5F8-C22D2C195FDA}" srcOrd="3" destOrd="0" parTransId="{B53EE6A2-F5D6-4CA6-80A6-E20A4675AA47}" sibTransId="{A1177D4D-30F6-44CF-9AAC-CF7A9873851F}"/>
    <dgm:cxn modelId="{1F30A064-087F-4B03-B1FB-CCBB83A339C4}" type="presOf" srcId="{A17D21B1-FA96-43C4-A789-DD87981CD94C}" destId="{692F356F-973C-4814-BCFE-E7850CFB8E02}" srcOrd="0" destOrd="0" presId="urn:microsoft.com/office/officeart/2005/8/layout/StepDownProcess"/>
    <dgm:cxn modelId="{0B49FF73-213D-4F61-BC0B-29878857BCE8}" type="presOf" srcId="{C81A81F9-B5E0-403D-8DD9-89C5ADB634BA}" destId="{9EFE7403-F0B8-4ADD-A585-B3E35125DCD3}" srcOrd="0" destOrd="0" presId="urn:microsoft.com/office/officeart/2005/8/layout/StepDownProcess"/>
    <dgm:cxn modelId="{3595CD55-D4BF-4002-B779-C04647230153}" type="presOf" srcId="{10921AE8-073F-4A17-9C0C-015BB89123A3}" destId="{AFEDE768-3484-4287-8490-DF9521926D62}" srcOrd="0" destOrd="2" presId="urn:microsoft.com/office/officeart/2005/8/layout/StepDownProcess"/>
    <dgm:cxn modelId="{33EEA97E-ACA9-4DAF-91AC-6F9797CC8B0A}" srcId="{45CD97AE-B55C-417D-A968-7A58BA5E66E3}" destId="{21363E7F-CF38-48EF-8833-5C362BE61EA2}" srcOrd="0" destOrd="0" parTransId="{09C62AD2-739A-4F08-B96B-575A02D51AD9}" sibTransId="{C1E9F886-3B46-43DD-BD99-AB546D0C3E3A}"/>
    <dgm:cxn modelId="{B9504B82-1B44-42A4-BF49-E706554C356D}" type="presOf" srcId="{F773730B-66CA-4222-B5F8-C22D2C195FDA}" destId="{AFEDE768-3484-4287-8490-DF9521926D62}" srcOrd="0" destOrd="3" presId="urn:microsoft.com/office/officeart/2005/8/layout/StepDownProcess"/>
    <dgm:cxn modelId="{AC452E89-5919-488A-B9CC-A9224A9D6F13}" type="presOf" srcId="{70D7E128-6EA4-4C2F-91B5-FEB059A7842E}" destId="{AFEDE768-3484-4287-8490-DF9521926D62}" srcOrd="0" destOrd="0" presId="urn:microsoft.com/office/officeart/2005/8/layout/StepDownProcess"/>
    <dgm:cxn modelId="{82A51796-978D-4E40-B22D-1095FCDFD08A}" type="presOf" srcId="{45CD97AE-B55C-417D-A968-7A58BA5E66E3}" destId="{83907A39-41FF-44F5-9C7E-88F07B464725}" srcOrd="0" destOrd="0" presId="urn:microsoft.com/office/officeart/2005/8/layout/StepDownProcess"/>
    <dgm:cxn modelId="{9ABE95AE-A9C0-49E3-A72B-DC2801D68ABB}" type="presOf" srcId="{C6A331F1-E204-4219-B480-D139D8967CCA}" destId="{AFEDE768-3484-4287-8490-DF9521926D62}" srcOrd="0" destOrd="1" presId="urn:microsoft.com/office/officeart/2005/8/layout/StepDownProcess"/>
    <dgm:cxn modelId="{A4B3DEBE-CB81-4CE2-BA14-4D7BE3A44C4E}" srcId="{3F7C59C1-D72E-4D37-94E2-8C2956BB7F96}" destId="{A17D21B1-FA96-43C4-A789-DD87981CD94C}" srcOrd="0" destOrd="0" parTransId="{6BCAC17C-64CB-4B54-AF3F-059375A1B2FE}" sibTransId="{0BA8FFEE-3D23-47EC-9907-C41A42279CD7}"/>
    <dgm:cxn modelId="{BC0006C1-3EE3-4DED-8739-3F40AE66D716}" srcId="{C81A81F9-B5E0-403D-8DD9-89C5ADB634BA}" destId="{70D7E128-6EA4-4C2F-91B5-FEB059A7842E}" srcOrd="0" destOrd="0" parTransId="{FD8F16EA-4073-4612-B366-A5060120B1D6}" sibTransId="{84F1248C-AF2E-4FB3-9532-E289BA6C391E}"/>
    <dgm:cxn modelId="{73A96DD5-56DB-42C1-9483-7F9FA05C4042}" srcId="{C81A81F9-B5E0-403D-8DD9-89C5ADB634BA}" destId="{10921AE8-073F-4A17-9C0C-015BB89123A3}" srcOrd="2" destOrd="0" parTransId="{4A2DFF03-0E47-47AD-BBB5-FB9C102970C2}" sibTransId="{03B67C0B-8BB6-485E-BC70-2FB4CBB4081B}"/>
    <dgm:cxn modelId="{B1A416F0-DF5A-48B9-9BE8-7A495BA0A0F0}" srcId="{7699E37F-DCC5-470E-AF33-80D0ECC395DD}" destId="{45CD97AE-B55C-417D-A968-7A58BA5E66E3}" srcOrd="1" destOrd="0" parTransId="{211FAEC6-9416-4416-A5DA-005852D7AECB}" sibTransId="{FAFC7B7E-E707-40F4-83A4-0FDA40C0D812}"/>
    <dgm:cxn modelId="{2BFA7FF5-FF6B-4F5B-8FA4-C9BDB9467301}" srcId="{7699E37F-DCC5-470E-AF33-80D0ECC395DD}" destId="{3F7C59C1-D72E-4D37-94E2-8C2956BB7F96}" srcOrd="2" destOrd="0" parTransId="{CA706A73-B507-491E-9072-ACBBB408AEAA}" sibTransId="{8955AA38-5F00-42DB-B630-E5357E51F994}"/>
    <dgm:cxn modelId="{31EF87F7-2575-4F26-9594-4CD8B4C661DF}" type="presOf" srcId="{21363E7F-CF38-48EF-8833-5C362BE61EA2}" destId="{85446EA9-7FA8-4B69-9AB9-2BDD24ED88FA}" srcOrd="0" destOrd="0" presId="urn:microsoft.com/office/officeart/2005/8/layout/StepDownProcess"/>
    <dgm:cxn modelId="{A88349FA-ABE5-4076-922A-E41D186B7010}" type="presParOf" srcId="{FD6CDB03-544F-42C8-BEFF-CB7D45441FCA}" destId="{748838FB-1086-4188-B2C4-8266F45EC1D7}" srcOrd="0" destOrd="0" presId="urn:microsoft.com/office/officeart/2005/8/layout/StepDownProcess"/>
    <dgm:cxn modelId="{7E5A7094-A84E-48D7-A0FE-4A9FCEB34BDA}" type="presParOf" srcId="{748838FB-1086-4188-B2C4-8266F45EC1D7}" destId="{990CEE4B-A0EA-47FB-9291-A8F7D3B00C91}" srcOrd="0" destOrd="0" presId="urn:microsoft.com/office/officeart/2005/8/layout/StepDownProcess"/>
    <dgm:cxn modelId="{71AF454A-B8EB-4157-A9BC-6D73A245E004}" type="presParOf" srcId="{748838FB-1086-4188-B2C4-8266F45EC1D7}" destId="{9EFE7403-F0B8-4ADD-A585-B3E35125DCD3}" srcOrd="1" destOrd="0" presId="urn:microsoft.com/office/officeart/2005/8/layout/StepDownProcess"/>
    <dgm:cxn modelId="{9F844E45-A4B4-42C3-A790-E22B04517D88}" type="presParOf" srcId="{748838FB-1086-4188-B2C4-8266F45EC1D7}" destId="{AFEDE768-3484-4287-8490-DF9521926D62}" srcOrd="2" destOrd="0" presId="urn:microsoft.com/office/officeart/2005/8/layout/StepDownProcess"/>
    <dgm:cxn modelId="{3DA54611-B54E-464A-ABCC-01F063D112E4}" type="presParOf" srcId="{FD6CDB03-544F-42C8-BEFF-CB7D45441FCA}" destId="{79DD715D-B0E3-4A05-A3CF-3086DD3AA071}" srcOrd="1" destOrd="0" presId="urn:microsoft.com/office/officeart/2005/8/layout/StepDownProcess"/>
    <dgm:cxn modelId="{B2363D8A-45A3-4122-ADAE-83C64B649007}" type="presParOf" srcId="{FD6CDB03-544F-42C8-BEFF-CB7D45441FCA}" destId="{04B75927-7F34-4D03-B168-A231D65648E0}" srcOrd="2" destOrd="0" presId="urn:microsoft.com/office/officeart/2005/8/layout/StepDownProcess"/>
    <dgm:cxn modelId="{9AA7BA96-21AB-4133-B95F-6A10459EE63C}" type="presParOf" srcId="{04B75927-7F34-4D03-B168-A231D65648E0}" destId="{9142FADD-7D11-4FC2-81D4-6BA4ADF6B0B3}" srcOrd="0" destOrd="0" presId="urn:microsoft.com/office/officeart/2005/8/layout/StepDownProcess"/>
    <dgm:cxn modelId="{F4933284-2E70-4A4F-A8EA-8C03E7471DD8}" type="presParOf" srcId="{04B75927-7F34-4D03-B168-A231D65648E0}" destId="{83907A39-41FF-44F5-9C7E-88F07B464725}" srcOrd="1" destOrd="0" presId="urn:microsoft.com/office/officeart/2005/8/layout/StepDownProcess"/>
    <dgm:cxn modelId="{2636FD3F-1A7D-4DEB-BE68-7BE26278C58B}" type="presParOf" srcId="{04B75927-7F34-4D03-B168-A231D65648E0}" destId="{85446EA9-7FA8-4B69-9AB9-2BDD24ED88FA}" srcOrd="2" destOrd="0" presId="urn:microsoft.com/office/officeart/2005/8/layout/StepDownProcess"/>
    <dgm:cxn modelId="{0EB987D7-7440-40E5-9F30-5E4F6B28EE16}" type="presParOf" srcId="{FD6CDB03-544F-42C8-BEFF-CB7D45441FCA}" destId="{65F6CA63-87DC-4217-AF77-5AD75D13CA36}" srcOrd="3" destOrd="0" presId="urn:microsoft.com/office/officeart/2005/8/layout/StepDownProcess"/>
    <dgm:cxn modelId="{67F3E0EA-386F-4E91-91C7-480FAED19C8F}" type="presParOf" srcId="{FD6CDB03-544F-42C8-BEFF-CB7D45441FCA}" destId="{389B7BEC-821F-40AE-B729-156492355D6A}" srcOrd="4" destOrd="0" presId="urn:microsoft.com/office/officeart/2005/8/layout/StepDownProcess"/>
    <dgm:cxn modelId="{3103F5A7-145C-4295-8C1C-3136B42E3C3B}" type="presParOf" srcId="{389B7BEC-821F-40AE-B729-156492355D6A}" destId="{396C98A8-5267-466E-AE32-1322212A801E}" srcOrd="0" destOrd="0" presId="urn:microsoft.com/office/officeart/2005/8/layout/StepDownProcess"/>
    <dgm:cxn modelId="{31582478-34F8-435B-A266-BE75B052E01F}" type="presParOf" srcId="{389B7BEC-821F-40AE-B729-156492355D6A}" destId="{692F356F-973C-4814-BCFE-E7850CFB8E0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1F68BC-0F45-4A97-B545-28A6C6BBA3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CF5744-654D-4F8B-8C78-BA47AADCB91A}">
      <dgm:prSet/>
      <dgm:spPr/>
      <dgm:t>
        <a:bodyPr/>
        <a:lstStyle/>
        <a:p>
          <a:pPr>
            <a:lnSpc>
              <a:spcPct val="100000"/>
            </a:lnSpc>
          </a:pPr>
          <a:r>
            <a:rPr lang="en-US" dirty="0"/>
            <a:t>Most costs allocated based on 2024 water usage</a:t>
          </a:r>
        </a:p>
      </dgm:t>
    </dgm:pt>
    <dgm:pt modelId="{253BFC19-F996-4AB3-B210-841A2DC5EB06}" type="parTrans" cxnId="{6499D3F8-FAA2-48C5-89F7-22E413E0CEC5}">
      <dgm:prSet/>
      <dgm:spPr/>
      <dgm:t>
        <a:bodyPr/>
        <a:lstStyle/>
        <a:p>
          <a:endParaRPr lang="en-US"/>
        </a:p>
      </dgm:t>
    </dgm:pt>
    <dgm:pt modelId="{160E4BC9-FC52-4D7F-B1B4-E180EA1C5D76}" type="sibTrans" cxnId="{6499D3F8-FAA2-48C5-89F7-22E413E0CEC5}">
      <dgm:prSet/>
      <dgm:spPr/>
      <dgm:t>
        <a:bodyPr/>
        <a:lstStyle/>
        <a:p>
          <a:endParaRPr lang="en-US"/>
        </a:p>
      </dgm:t>
    </dgm:pt>
    <dgm:pt modelId="{413FD971-DA68-4ACF-B777-592AA3C05F70}">
      <dgm:prSet/>
      <dgm:spPr/>
      <dgm:t>
        <a:bodyPr/>
        <a:lstStyle/>
        <a:p>
          <a:pPr>
            <a:lnSpc>
              <a:spcPct val="100000"/>
            </a:lnSpc>
          </a:pPr>
          <a:r>
            <a:rPr lang="en-US" dirty="0"/>
            <a:t>Meter maintenance costs exclude contract customers</a:t>
          </a:r>
        </a:p>
      </dgm:t>
    </dgm:pt>
    <dgm:pt modelId="{21E8A6EB-62C0-4C58-BB38-5F6A53D74C78}" type="parTrans" cxnId="{92AF2602-B371-4522-88A8-4222140DF352}">
      <dgm:prSet/>
      <dgm:spPr/>
      <dgm:t>
        <a:bodyPr/>
        <a:lstStyle/>
        <a:p>
          <a:endParaRPr lang="en-US"/>
        </a:p>
      </dgm:t>
    </dgm:pt>
    <dgm:pt modelId="{0B158F68-9CAC-4E6A-A904-982184FE8A56}" type="sibTrans" cxnId="{92AF2602-B371-4522-88A8-4222140DF352}">
      <dgm:prSet/>
      <dgm:spPr/>
      <dgm:t>
        <a:bodyPr/>
        <a:lstStyle/>
        <a:p>
          <a:endParaRPr lang="en-US"/>
        </a:p>
      </dgm:t>
    </dgm:pt>
    <dgm:pt modelId="{E0FF267E-36C1-4A48-8886-2D6FA3885AB4}">
      <dgm:prSet/>
      <dgm:spPr/>
      <dgm:t>
        <a:bodyPr/>
        <a:lstStyle/>
        <a:p>
          <a:pPr>
            <a:lnSpc>
              <a:spcPct val="100000"/>
            </a:lnSpc>
          </a:pPr>
          <a:r>
            <a:rPr lang="en-US" dirty="0"/>
            <a:t>Printing, Billing and Admin costs weighted based on number of customers</a:t>
          </a:r>
        </a:p>
      </dgm:t>
    </dgm:pt>
    <dgm:pt modelId="{44B6A746-1795-4E0C-9C26-29A76E89549E}" type="parTrans" cxnId="{3EBABC5F-8E5D-4354-9CE3-9214D77608DA}">
      <dgm:prSet/>
      <dgm:spPr/>
      <dgm:t>
        <a:bodyPr/>
        <a:lstStyle/>
        <a:p>
          <a:endParaRPr lang="en-US"/>
        </a:p>
      </dgm:t>
    </dgm:pt>
    <dgm:pt modelId="{BBC7FE93-2C16-4BA9-870F-26393BAD3165}" type="sibTrans" cxnId="{3EBABC5F-8E5D-4354-9CE3-9214D77608DA}">
      <dgm:prSet/>
      <dgm:spPr/>
      <dgm:t>
        <a:bodyPr/>
        <a:lstStyle/>
        <a:p>
          <a:endParaRPr lang="en-US"/>
        </a:p>
      </dgm:t>
    </dgm:pt>
    <dgm:pt modelId="{81DAE7DE-00D9-474A-BAB5-BFE92EE526F2}">
      <dgm:prSet/>
      <dgm:spPr/>
      <dgm:t>
        <a:bodyPr/>
        <a:lstStyle/>
        <a:p>
          <a:pPr>
            <a:lnSpc>
              <a:spcPct val="100000"/>
            </a:lnSpc>
          </a:pPr>
          <a:r>
            <a:rPr lang="en-US" dirty="0"/>
            <a:t>Capital Costs allocated based on water use except LARA pays for maintenance of their assets</a:t>
          </a:r>
        </a:p>
      </dgm:t>
    </dgm:pt>
    <dgm:pt modelId="{F463EA90-997D-41CD-8961-B94B262E3CDA}" type="parTrans" cxnId="{9B40B4FE-E2EA-4360-B7ED-C6E9EABE0377}">
      <dgm:prSet/>
      <dgm:spPr/>
      <dgm:t>
        <a:bodyPr/>
        <a:lstStyle/>
        <a:p>
          <a:endParaRPr lang="en-US"/>
        </a:p>
      </dgm:t>
    </dgm:pt>
    <dgm:pt modelId="{3D654AEB-E096-4B78-B6F0-3262CFFFBD8E}" type="sibTrans" cxnId="{9B40B4FE-E2EA-4360-B7ED-C6E9EABE0377}">
      <dgm:prSet/>
      <dgm:spPr/>
      <dgm:t>
        <a:bodyPr/>
        <a:lstStyle/>
        <a:p>
          <a:endParaRPr lang="en-US"/>
        </a:p>
      </dgm:t>
    </dgm:pt>
    <dgm:pt modelId="{1F5BC73F-5E5B-48AF-80CE-0AAE708A4D93}" type="pres">
      <dgm:prSet presAssocID="{C11F68BC-0F45-4A97-B545-28A6C6BBA372}" presName="root" presStyleCnt="0">
        <dgm:presLayoutVars>
          <dgm:dir/>
          <dgm:resizeHandles val="exact"/>
        </dgm:presLayoutVars>
      </dgm:prSet>
      <dgm:spPr/>
    </dgm:pt>
    <dgm:pt modelId="{AF334094-6BD6-4EB4-8FF6-B79FBC5FC3CE}" type="pres">
      <dgm:prSet presAssocID="{9ACF5744-654D-4F8B-8C78-BA47AADCB91A}" presName="compNode" presStyleCnt="0"/>
      <dgm:spPr/>
    </dgm:pt>
    <dgm:pt modelId="{656FC2AC-333F-4093-B4A5-469ACE44DE26}" type="pres">
      <dgm:prSet presAssocID="{9ACF5744-654D-4F8B-8C78-BA47AADCB91A}" presName="bgRect" presStyleLbl="bgShp" presStyleIdx="0" presStyleCnt="4" custLinFactNeighborY="-9789"/>
      <dgm:spPr/>
    </dgm:pt>
    <dgm:pt modelId="{6713BC8B-B0D5-472C-8CD6-51A78C26490F}" type="pres">
      <dgm:prSet presAssocID="{9ACF5744-654D-4F8B-8C78-BA47AADCB9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CEE863B8-2AD0-4227-869F-8FD054C3722F}" type="pres">
      <dgm:prSet presAssocID="{9ACF5744-654D-4F8B-8C78-BA47AADCB91A}" presName="spaceRect" presStyleCnt="0"/>
      <dgm:spPr/>
    </dgm:pt>
    <dgm:pt modelId="{3C318F6A-3A7C-4EE5-98F0-F715D97DB95C}" type="pres">
      <dgm:prSet presAssocID="{9ACF5744-654D-4F8B-8C78-BA47AADCB91A}" presName="parTx" presStyleLbl="revTx" presStyleIdx="0" presStyleCnt="4">
        <dgm:presLayoutVars>
          <dgm:chMax val="0"/>
          <dgm:chPref val="0"/>
        </dgm:presLayoutVars>
      </dgm:prSet>
      <dgm:spPr/>
    </dgm:pt>
    <dgm:pt modelId="{6FD47B2E-2C7B-4A2D-B766-9296ADFCEE36}" type="pres">
      <dgm:prSet presAssocID="{160E4BC9-FC52-4D7F-B1B4-E180EA1C5D76}" presName="sibTrans" presStyleCnt="0"/>
      <dgm:spPr/>
    </dgm:pt>
    <dgm:pt modelId="{D36D862B-F05C-49AA-8F22-11B917A3C18A}" type="pres">
      <dgm:prSet presAssocID="{413FD971-DA68-4ACF-B777-592AA3C05F70}" presName="compNode" presStyleCnt="0"/>
      <dgm:spPr/>
    </dgm:pt>
    <dgm:pt modelId="{195629A4-FD06-4756-899A-15B062AC7E1E}" type="pres">
      <dgm:prSet presAssocID="{413FD971-DA68-4ACF-B777-592AA3C05F70}" presName="bgRect" presStyleLbl="bgShp" presStyleIdx="1" presStyleCnt="4"/>
      <dgm:spPr/>
    </dgm:pt>
    <dgm:pt modelId="{43A31F88-EEBB-4F38-95B2-E3536101D7B7}" type="pres">
      <dgm:prSet presAssocID="{413FD971-DA68-4ACF-B777-592AA3C05F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1C92D432-1509-470C-879B-10CBB06B1AD4}" type="pres">
      <dgm:prSet presAssocID="{413FD971-DA68-4ACF-B777-592AA3C05F70}" presName="spaceRect" presStyleCnt="0"/>
      <dgm:spPr/>
    </dgm:pt>
    <dgm:pt modelId="{E0C4995F-00B4-425F-BCB1-F6A4FDE5894B}" type="pres">
      <dgm:prSet presAssocID="{413FD971-DA68-4ACF-B777-592AA3C05F70}" presName="parTx" presStyleLbl="revTx" presStyleIdx="1" presStyleCnt="4">
        <dgm:presLayoutVars>
          <dgm:chMax val="0"/>
          <dgm:chPref val="0"/>
        </dgm:presLayoutVars>
      </dgm:prSet>
      <dgm:spPr/>
    </dgm:pt>
    <dgm:pt modelId="{6F3DC2D4-28C7-4895-B812-CF971C2FF336}" type="pres">
      <dgm:prSet presAssocID="{0B158F68-9CAC-4E6A-A904-982184FE8A56}" presName="sibTrans" presStyleCnt="0"/>
      <dgm:spPr/>
    </dgm:pt>
    <dgm:pt modelId="{27D3507B-158D-428C-B275-FAD6B57D38DE}" type="pres">
      <dgm:prSet presAssocID="{E0FF267E-36C1-4A48-8886-2D6FA3885AB4}" presName="compNode" presStyleCnt="0"/>
      <dgm:spPr/>
    </dgm:pt>
    <dgm:pt modelId="{690513C1-CDB7-437F-83AC-128C10DB2236}" type="pres">
      <dgm:prSet presAssocID="{E0FF267E-36C1-4A48-8886-2D6FA3885AB4}" presName="bgRect" presStyleLbl="bgShp" presStyleIdx="2" presStyleCnt="4"/>
      <dgm:spPr>
        <a:ln>
          <a:noFill/>
        </a:ln>
      </dgm:spPr>
    </dgm:pt>
    <dgm:pt modelId="{C464FB98-B873-4D4D-B2AE-EAC78BAB7012}" type="pres">
      <dgm:prSet presAssocID="{E0FF267E-36C1-4A48-8886-2D6FA3885A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inter"/>
        </a:ext>
      </dgm:extLst>
    </dgm:pt>
    <dgm:pt modelId="{B01367B2-DDF6-4E47-8250-9D03EB6D26F9}" type="pres">
      <dgm:prSet presAssocID="{E0FF267E-36C1-4A48-8886-2D6FA3885AB4}" presName="spaceRect" presStyleCnt="0"/>
      <dgm:spPr/>
    </dgm:pt>
    <dgm:pt modelId="{56AB014C-8870-4800-ADAE-318AF264386E}" type="pres">
      <dgm:prSet presAssocID="{E0FF267E-36C1-4A48-8886-2D6FA3885AB4}" presName="parTx" presStyleLbl="revTx" presStyleIdx="2" presStyleCnt="4">
        <dgm:presLayoutVars>
          <dgm:chMax val="0"/>
          <dgm:chPref val="0"/>
        </dgm:presLayoutVars>
      </dgm:prSet>
      <dgm:spPr/>
    </dgm:pt>
    <dgm:pt modelId="{9354CF27-BF74-4676-A500-F4C636930835}" type="pres">
      <dgm:prSet presAssocID="{BBC7FE93-2C16-4BA9-870F-26393BAD3165}" presName="sibTrans" presStyleCnt="0"/>
      <dgm:spPr/>
    </dgm:pt>
    <dgm:pt modelId="{A92D4BDA-DB5E-46A2-B022-47A6E91CEB75}" type="pres">
      <dgm:prSet presAssocID="{81DAE7DE-00D9-474A-BAB5-BFE92EE526F2}" presName="compNode" presStyleCnt="0"/>
      <dgm:spPr/>
    </dgm:pt>
    <dgm:pt modelId="{E65CFC02-7595-4895-9E6D-BD209F42AC21}" type="pres">
      <dgm:prSet presAssocID="{81DAE7DE-00D9-474A-BAB5-BFE92EE526F2}" presName="bgRect" presStyleLbl="bgShp" presStyleIdx="3" presStyleCnt="4"/>
      <dgm:spPr/>
    </dgm:pt>
    <dgm:pt modelId="{7CE41BC9-608B-4331-A021-998E1FEEC914}" type="pres">
      <dgm:prSet presAssocID="{81DAE7DE-00D9-474A-BAB5-BFE92EE526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4E66AD72-7BBD-4AA5-968C-ECA64BBC1EAB}" type="pres">
      <dgm:prSet presAssocID="{81DAE7DE-00D9-474A-BAB5-BFE92EE526F2}" presName="spaceRect" presStyleCnt="0"/>
      <dgm:spPr/>
    </dgm:pt>
    <dgm:pt modelId="{BBE2992B-8C67-4984-8144-0BE4C6DEB44E}" type="pres">
      <dgm:prSet presAssocID="{81DAE7DE-00D9-474A-BAB5-BFE92EE526F2}" presName="parTx" presStyleLbl="revTx" presStyleIdx="3" presStyleCnt="4">
        <dgm:presLayoutVars>
          <dgm:chMax val="0"/>
          <dgm:chPref val="0"/>
        </dgm:presLayoutVars>
      </dgm:prSet>
      <dgm:spPr/>
    </dgm:pt>
  </dgm:ptLst>
  <dgm:cxnLst>
    <dgm:cxn modelId="{92AF2602-B371-4522-88A8-4222140DF352}" srcId="{C11F68BC-0F45-4A97-B545-28A6C6BBA372}" destId="{413FD971-DA68-4ACF-B777-592AA3C05F70}" srcOrd="1" destOrd="0" parTransId="{21E8A6EB-62C0-4C58-BB38-5F6A53D74C78}" sibTransId="{0B158F68-9CAC-4E6A-A904-982184FE8A56}"/>
    <dgm:cxn modelId="{01E76A2E-F26A-4A9F-B61D-09A5852B5C80}" type="presOf" srcId="{C11F68BC-0F45-4A97-B545-28A6C6BBA372}" destId="{1F5BC73F-5E5B-48AF-80CE-0AAE708A4D93}" srcOrd="0" destOrd="0" presId="urn:microsoft.com/office/officeart/2018/2/layout/IconVerticalSolidList"/>
    <dgm:cxn modelId="{3EBABC5F-8E5D-4354-9CE3-9214D77608DA}" srcId="{C11F68BC-0F45-4A97-B545-28A6C6BBA372}" destId="{E0FF267E-36C1-4A48-8886-2D6FA3885AB4}" srcOrd="2" destOrd="0" parTransId="{44B6A746-1795-4E0C-9C26-29A76E89549E}" sibTransId="{BBC7FE93-2C16-4BA9-870F-26393BAD3165}"/>
    <dgm:cxn modelId="{DA774487-7191-433D-A1F8-F0DA1A570C61}" type="presOf" srcId="{E0FF267E-36C1-4A48-8886-2D6FA3885AB4}" destId="{56AB014C-8870-4800-ADAE-318AF264386E}" srcOrd="0" destOrd="0" presId="urn:microsoft.com/office/officeart/2018/2/layout/IconVerticalSolidList"/>
    <dgm:cxn modelId="{242BEAB0-B86A-4A63-857D-F516C9D3DA8D}" type="presOf" srcId="{9ACF5744-654D-4F8B-8C78-BA47AADCB91A}" destId="{3C318F6A-3A7C-4EE5-98F0-F715D97DB95C}" srcOrd="0" destOrd="0" presId="urn:microsoft.com/office/officeart/2018/2/layout/IconVerticalSolidList"/>
    <dgm:cxn modelId="{8C111DD8-2037-43BC-BCDC-8EF2B248BEDC}" type="presOf" srcId="{413FD971-DA68-4ACF-B777-592AA3C05F70}" destId="{E0C4995F-00B4-425F-BCB1-F6A4FDE5894B}" srcOrd="0" destOrd="0" presId="urn:microsoft.com/office/officeart/2018/2/layout/IconVerticalSolidList"/>
    <dgm:cxn modelId="{FF31B9DF-81F0-4BFE-8178-459BF9999B61}" type="presOf" srcId="{81DAE7DE-00D9-474A-BAB5-BFE92EE526F2}" destId="{BBE2992B-8C67-4984-8144-0BE4C6DEB44E}" srcOrd="0" destOrd="0" presId="urn:microsoft.com/office/officeart/2018/2/layout/IconVerticalSolidList"/>
    <dgm:cxn modelId="{6499D3F8-FAA2-48C5-89F7-22E413E0CEC5}" srcId="{C11F68BC-0F45-4A97-B545-28A6C6BBA372}" destId="{9ACF5744-654D-4F8B-8C78-BA47AADCB91A}" srcOrd="0" destOrd="0" parTransId="{253BFC19-F996-4AB3-B210-841A2DC5EB06}" sibTransId="{160E4BC9-FC52-4D7F-B1B4-E180EA1C5D76}"/>
    <dgm:cxn modelId="{9B40B4FE-E2EA-4360-B7ED-C6E9EABE0377}" srcId="{C11F68BC-0F45-4A97-B545-28A6C6BBA372}" destId="{81DAE7DE-00D9-474A-BAB5-BFE92EE526F2}" srcOrd="3" destOrd="0" parTransId="{F463EA90-997D-41CD-8961-B94B262E3CDA}" sibTransId="{3D654AEB-E096-4B78-B6F0-3262CFFFBD8E}"/>
    <dgm:cxn modelId="{12FFCC60-CF91-4760-87E4-2B2E1B1C7131}" type="presParOf" srcId="{1F5BC73F-5E5B-48AF-80CE-0AAE708A4D93}" destId="{AF334094-6BD6-4EB4-8FF6-B79FBC5FC3CE}" srcOrd="0" destOrd="0" presId="urn:microsoft.com/office/officeart/2018/2/layout/IconVerticalSolidList"/>
    <dgm:cxn modelId="{6D6CC2AE-A315-4B77-BFB8-3C7D79D7C070}" type="presParOf" srcId="{AF334094-6BD6-4EB4-8FF6-B79FBC5FC3CE}" destId="{656FC2AC-333F-4093-B4A5-469ACE44DE26}" srcOrd="0" destOrd="0" presId="urn:microsoft.com/office/officeart/2018/2/layout/IconVerticalSolidList"/>
    <dgm:cxn modelId="{ED067CBA-BC5A-42B6-BF47-E1F05E686F16}" type="presParOf" srcId="{AF334094-6BD6-4EB4-8FF6-B79FBC5FC3CE}" destId="{6713BC8B-B0D5-472C-8CD6-51A78C26490F}" srcOrd="1" destOrd="0" presId="urn:microsoft.com/office/officeart/2018/2/layout/IconVerticalSolidList"/>
    <dgm:cxn modelId="{0A472143-27B8-44AA-992F-46A44E772B7D}" type="presParOf" srcId="{AF334094-6BD6-4EB4-8FF6-B79FBC5FC3CE}" destId="{CEE863B8-2AD0-4227-869F-8FD054C3722F}" srcOrd="2" destOrd="0" presId="urn:microsoft.com/office/officeart/2018/2/layout/IconVerticalSolidList"/>
    <dgm:cxn modelId="{5656425B-11B2-416C-8631-6C8C637FA1DC}" type="presParOf" srcId="{AF334094-6BD6-4EB4-8FF6-B79FBC5FC3CE}" destId="{3C318F6A-3A7C-4EE5-98F0-F715D97DB95C}" srcOrd="3" destOrd="0" presId="urn:microsoft.com/office/officeart/2018/2/layout/IconVerticalSolidList"/>
    <dgm:cxn modelId="{88E6131A-19FB-4F51-B3BA-981AE0814ECE}" type="presParOf" srcId="{1F5BC73F-5E5B-48AF-80CE-0AAE708A4D93}" destId="{6FD47B2E-2C7B-4A2D-B766-9296ADFCEE36}" srcOrd="1" destOrd="0" presId="urn:microsoft.com/office/officeart/2018/2/layout/IconVerticalSolidList"/>
    <dgm:cxn modelId="{BE4DA701-46C7-42F3-9FB4-8E9C2AE1A31A}" type="presParOf" srcId="{1F5BC73F-5E5B-48AF-80CE-0AAE708A4D93}" destId="{D36D862B-F05C-49AA-8F22-11B917A3C18A}" srcOrd="2" destOrd="0" presId="urn:microsoft.com/office/officeart/2018/2/layout/IconVerticalSolidList"/>
    <dgm:cxn modelId="{0E33A228-5DCF-4981-90A6-6839301FF8D6}" type="presParOf" srcId="{D36D862B-F05C-49AA-8F22-11B917A3C18A}" destId="{195629A4-FD06-4756-899A-15B062AC7E1E}" srcOrd="0" destOrd="0" presId="urn:microsoft.com/office/officeart/2018/2/layout/IconVerticalSolidList"/>
    <dgm:cxn modelId="{E1801262-3984-4910-B762-AEC4D6C1AE63}" type="presParOf" srcId="{D36D862B-F05C-49AA-8F22-11B917A3C18A}" destId="{43A31F88-EEBB-4F38-95B2-E3536101D7B7}" srcOrd="1" destOrd="0" presId="urn:microsoft.com/office/officeart/2018/2/layout/IconVerticalSolidList"/>
    <dgm:cxn modelId="{7E0D63B9-0077-4F2E-9947-9702DC9345ED}" type="presParOf" srcId="{D36D862B-F05C-49AA-8F22-11B917A3C18A}" destId="{1C92D432-1509-470C-879B-10CBB06B1AD4}" srcOrd="2" destOrd="0" presId="urn:microsoft.com/office/officeart/2018/2/layout/IconVerticalSolidList"/>
    <dgm:cxn modelId="{7CD8DE1F-A9B5-4ABF-9654-1C4606489870}" type="presParOf" srcId="{D36D862B-F05C-49AA-8F22-11B917A3C18A}" destId="{E0C4995F-00B4-425F-BCB1-F6A4FDE5894B}" srcOrd="3" destOrd="0" presId="urn:microsoft.com/office/officeart/2018/2/layout/IconVerticalSolidList"/>
    <dgm:cxn modelId="{0860BBCD-AFD0-43C7-95B6-69354F6C4F36}" type="presParOf" srcId="{1F5BC73F-5E5B-48AF-80CE-0AAE708A4D93}" destId="{6F3DC2D4-28C7-4895-B812-CF971C2FF336}" srcOrd="3" destOrd="0" presId="urn:microsoft.com/office/officeart/2018/2/layout/IconVerticalSolidList"/>
    <dgm:cxn modelId="{9F26A6F8-E5CE-47F0-8C87-262CCF4DDD87}" type="presParOf" srcId="{1F5BC73F-5E5B-48AF-80CE-0AAE708A4D93}" destId="{27D3507B-158D-428C-B275-FAD6B57D38DE}" srcOrd="4" destOrd="0" presId="urn:microsoft.com/office/officeart/2018/2/layout/IconVerticalSolidList"/>
    <dgm:cxn modelId="{F3B81C3C-C472-4896-B7C5-FF21FD3EE57E}" type="presParOf" srcId="{27D3507B-158D-428C-B275-FAD6B57D38DE}" destId="{690513C1-CDB7-437F-83AC-128C10DB2236}" srcOrd="0" destOrd="0" presId="urn:microsoft.com/office/officeart/2018/2/layout/IconVerticalSolidList"/>
    <dgm:cxn modelId="{3E9EF32B-E7E5-473A-9778-4FE141769860}" type="presParOf" srcId="{27D3507B-158D-428C-B275-FAD6B57D38DE}" destId="{C464FB98-B873-4D4D-B2AE-EAC78BAB7012}" srcOrd="1" destOrd="0" presId="urn:microsoft.com/office/officeart/2018/2/layout/IconVerticalSolidList"/>
    <dgm:cxn modelId="{127C3AE5-E708-4BD4-8D9E-1AD72FA1BA94}" type="presParOf" srcId="{27D3507B-158D-428C-B275-FAD6B57D38DE}" destId="{B01367B2-DDF6-4E47-8250-9D03EB6D26F9}" srcOrd="2" destOrd="0" presId="urn:microsoft.com/office/officeart/2018/2/layout/IconVerticalSolidList"/>
    <dgm:cxn modelId="{41EA097B-AF82-4261-8D1A-EB6397176913}" type="presParOf" srcId="{27D3507B-158D-428C-B275-FAD6B57D38DE}" destId="{56AB014C-8870-4800-ADAE-318AF264386E}" srcOrd="3" destOrd="0" presId="urn:microsoft.com/office/officeart/2018/2/layout/IconVerticalSolidList"/>
    <dgm:cxn modelId="{BCD1E725-A5E9-403C-9C5F-2320299EBE50}" type="presParOf" srcId="{1F5BC73F-5E5B-48AF-80CE-0AAE708A4D93}" destId="{9354CF27-BF74-4676-A500-F4C636930835}" srcOrd="5" destOrd="0" presId="urn:microsoft.com/office/officeart/2018/2/layout/IconVerticalSolidList"/>
    <dgm:cxn modelId="{ECF68CFC-DD4E-43A6-BB79-D73201D7482B}" type="presParOf" srcId="{1F5BC73F-5E5B-48AF-80CE-0AAE708A4D93}" destId="{A92D4BDA-DB5E-46A2-B022-47A6E91CEB75}" srcOrd="6" destOrd="0" presId="urn:microsoft.com/office/officeart/2018/2/layout/IconVerticalSolidList"/>
    <dgm:cxn modelId="{32D2E3BC-8606-4E25-A0FC-ECBC6194174F}" type="presParOf" srcId="{A92D4BDA-DB5E-46A2-B022-47A6E91CEB75}" destId="{E65CFC02-7595-4895-9E6D-BD209F42AC21}" srcOrd="0" destOrd="0" presId="urn:microsoft.com/office/officeart/2018/2/layout/IconVerticalSolidList"/>
    <dgm:cxn modelId="{69E928AF-FEC7-4AD7-96B1-74D8563C440E}" type="presParOf" srcId="{A92D4BDA-DB5E-46A2-B022-47A6E91CEB75}" destId="{7CE41BC9-608B-4331-A021-998E1FEEC914}" srcOrd="1" destOrd="0" presId="urn:microsoft.com/office/officeart/2018/2/layout/IconVerticalSolidList"/>
    <dgm:cxn modelId="{42F423DB-EFF3-4F8F-B2CC-09673090B450}" type="presParOf" srcId="{A92D4BDA-DB5E-46A2-B022-47A6E91CEB75}" destId="{4E66AD72-7BBD-4AA5-968C-ECA64BBC1EAB}" srcOrd="2" destOrd="0" presId="urn:microsoft.com/office/officeart/2018/2/layout/IconVerticalSolidList"/>
    <dgm:cxn modelId="{109CC848-C5CF-425E-9084-05AD9A17F4DD}" type="presParOf" srcId="{A92D4BDA-DB5E-46A2-B022-47A6E91CEB75}" destId="{BBE2992B-8C67-4984-8144-0BE4C6DEB4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E79B8-8D44-4962-BF90-0D3718EA4275}">
      <dsp:nvSpPr>
        <dsp:cNvPr id="0" name=""/>
        <dsp:cNvSpPr/>
      </dsp:nvSpPr>
      <dsp:spPr>
        <a:xfrm>
          <a:off x="0" y="477"/>
          <a:ext cx="10972800" cy="1116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5D956-BB8F-4F3C-95E4-86C99AB3B8D9}">
      <dsp:nvSpPr>
        <dsp:cNvPr id="0" name=""/>
        <dsp:cNvSpPr/>
      </dsp:nvSpPr>
      <dsp:spPr>
        <a:xfrm>
          <a:off x="337687" y="251649"/>
          <a:ext cx="613978" cy="6139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22BDDA-8BC1-486D-973B-4654A76BCAD5}">
      <dsp:nvSpPr>
        <dsp:cNvPr id="0" name=""/>
        <dsp:cNvSpPr/>
      </dsp:nvSpPr>
      <dsp:spPr>
        <a:xfrm>
          <a:off x="1289353" y="477"/>
          <a:ext cx="9683446" cy="1116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44" tIns="118144" rIns="118144" bIns="118144" numCol="1" spcCol="1270" anchor="ctr" anchorCtr="0">
          <a:noAutofit/>
        </a:bodyPr>
        <a:lstStyle/>
        <a:p>
          <a:pPr marL="0" lvl="0" indent="0" algn="l" defTabSz="1111250">
            <a:lnSpc>
              <a:spcPct val="100000"/>
            </a:lnSpc>
            <a:spcBef>
              <a:spcPct val="0"/>
            </a:spcBef>
            <a:spcAft>
              <a:spcPct val="35000"/>
            </a:spcAft>
            <a:buNone/>
          </a:pPr>
          <a:r>
            <a:rPr lang="en-US" sz="2500" kern="1200" dirty="0"/>
            <a:t>What can we assume for future labor costs, contract or no contract?</a:t>
          </a:r>
        </a:p>
      </dsp:txBody>
      <dsp:txXfrm>
        <a:off x="1289353" y="477"/>
        <a:ext cx="9683446" cy="1116323"/>
      </dsp:txXfrm>
    </dsp:sp>
    <dsp:sp modelId="{A1793CF0-9E34-4DCB-B7D8-04F001A9907C}">
      <dsp:nvSpPr>
        <dsp:cNvPr id="0" name=""/>
        <dsp:cNvSpPr/>
      </dsp:nvSpPr>
      <dsp:spPr>
        <a:xfrm>
          <a:off x="0" y="1395881"/>
          <a:ext cx="10972800" cy="1116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EEB4D-2125-4424-8AAE-529A5BEE8DCC}">
      <dsp:nvSpPr>
        <dsp:cNvPr id="0" name=""/>
        <dsp:cNvSpPr/>
      </dsp:nvSpPr>
      <dsp:spPr>
        <a:xfrm>
          <a:off x="337687" y="1647054"/>
          <a:ext cx="613978" cy="613978"/>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341465-61E3-49E4-84B9-950D17DE8349}">
      <dsp:nvSpPr>
        <dsp:cNvPr id="0" name=""/>
        <dsp:cNvSpPr/>
      </dsp:nvSpPr>
      <dsp:spPr>
        <a:xfrm>
          <a:off x="1289353" y="1395881"/>
          <a:ext cx="9683446" cy="1116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44" tIns="118144" rIns="118144" bIns="118144" numCol="1" spcCol="1270" anchor="ctr" anchorCtr="0">
          <a:noAutofit/>
        </a:bodyPr>
        <a:lstStyle/>
        <a:p>
          <a:pPr marL="0" lvl="0" indent="0" algn="l" defTabSz="1111250">
            <a:lnSpc>
              <a:spcPct val="100000"/>
            </a:lnSpc>
            <a:spcBef>
              <a:spcPct val="0"/>
            </a:spcBef>
            <a:spcAft>
              <a:spcPct val="35000"/>
            </a:spcAft>
            <a:buNone/>
          </a:pPr>
          <a:r>
            <a:rPr lang="en-US" sz="2500" kern="1200" dirty="0"/>
            <a:t>LARA Water Conservation?</a:t>
          </a:r>
        </a:p>
      </dsp:txBody>
      <dsp:txXfrm>
        <a:off x="1289353" y="1395881"/>
        <a:ext cx="9683446" cy="1116323"/>
      </dsp:txXfrm>
    </dsp:sp>
    <dsp:sp modelId="{0535B709-4A0F-4E9F-9CBE-9238754A3B56}">
      <dsp:nvSpPr>
        <dsp:cNvPr id="0" name=""/>
        <dsp:cNvSpPr/>
      </dsp:nvSpPr>
      <dsp:spPr>
        <a:xfrm>
          <a:off x="0" y="2791286"/>
          <a:ext cx="10972800" cy="11163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D02B0-2ED0-4927-A95B-51B54CAF91DC}">
      <dsp:nvSpPr>
        <dsp:cNvPr id="0" name=""/>
        <dsp:cNvSpPr/>
      </dsp:nvSpPr>
      <dsp:spPr>
        <a:xfrm>
          <a:off x="337687" y="3042459"/>
          <a:ext cx="613978" cy="613978"/>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A8B5B1-2896-45F6-9309-727F34950D4A}">
      <dsp:nvSpPr>
        <dsp:cNvPr id="0" name=""/>
        <dsp:cNvSpPr/>
      </dsp:nvSpPr>
      <dsp:spPr>
        <a:xfrm>
          <a:off x="1289353" y="2791286"/>
          <a:ext cx="9683446" cy="1116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44" tIns="118144" rIns="118144" bIns="118144" numCol="1" spcCol="1270" anchor="ctr" anchorCtr="0">
          <a:noAutofit/>
        </a:bodyPr>
        <a:lstStyle/>
        <a:p>
          <a:pPr marL="0" lvl="0" indent="0" algn="l" defTabSz="1111250">
            <a:lnSpc>
              <a:spcPct val="100000"/>
            </a:lnSpc>
            <a:spcBef>
              <a:spcPct val="0"/>
            </a:spcBef>
            <a:spcAft>
              <a:spcPct val="35000"/>
            </a:spcAft>
            <a:buNone/>
          </a:pPr>
          <a:r>
            <a:rPr lang="en-US" sz="2500" kern="1200" dirty="0"/>
            <a:t>25 Additional customers on the LARA/</a:t>
          </a:r>
          <a:r>
            <a:rPr lang="en-US" sz="2500" kern="1200" dirty="0" err="1"/>
            <a:t>Krethline</a:t>
          </a:r>
          <a:r>
            <a:rPr lang="en-US" sz="2500" kern="1200" dirty="0"/>
            <a:t> Distribution System</a:t>
          </a:r>
        </a:p>
      </dsp:txBody>
      <dsp:txXfrm>
        <a:off x="1289353" y="2791286"/>
        <a:ext cx="9683446" cy="1116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E79B8-8D44-4962-BF90-0D3718EA4275}">
      <dsp:nvSpPr>
        <dsp:cNvPr id="0" name=""/>
        <dsp:cNvSpPr/>
      </dsp:nvSpPr>
      <dsp:spPr>
        <a:xfrm>
          <a:off x="0" y="477"/>
          <a:ext cx="10972800" cy="111632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F05D956-BB8F-4F3C-95E4-86C99AB3B8D9}">
      <dsp:nvSpPr>
        <dsp:cNvPr id="0" name=""/>
        <dsp:cNvSpPr/>
      </dsp:nvSpPr>
      <dsp:spPr>
        <a:xfrm>
          <a:off x="337687" y="251649"/>
          <a:ext cx="613978" cy="6139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22BDDA-8BC1-486D-973B-4654A76BCAD5}">
      <dsp:nvSpPr>
        <dsp:cNvPr id="0" name=""/>
        <dsp:cNvSpPr/>
      </dsp:nvSpPr>
      <dsp:spPr>
        <a:xfrm>
          <a:off x="1289353" y="477"/>
          <a:ext cx="9683446" cy="1116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44" tIns="118144" rIns="118144" bIns="118144" numCol="1" spcCol="1270" anchor="ctr" anchorCtr="0">
          <a:noAutofit/>
        </a:bodyPr>
        <a:lstStyle/>
        <a:p>
          <a:pPr marL="0" lvl="0" indent="0" algn="l" defTabSz="1111250">
            <a:lnSpc>
              <a:spcPct val="100000"/>
            </a:lnSpc>
            <a:spcBef>
              <a:spcPct val="0"/>
            </a:spcBef>
            <a:spcAft>
              <a:spcPct val="35000"/>
            </a:spcAft>
            <a:buNone/>
          </a:pPr>
          <a:r>
            <a:rPr lang="en-US" sz="2500" kern="1200" dirty="0"/>
            <a:t>JVID will assume contract labor costs to be conservative </a:t>
          </a:r>
        </a:p>
      </dsp:txBody>
      <dsp:txXfrm>
        <a:off x="1289353" y="477"/>
        <a:ext cx="9683446" cy="1116323"/>
      </dsp:txXfrm>
    </dsp:sp>
    <dsp:sp modelId="{A1793CF0-9E34-4DCB-B7D8-04F001A9907C}">
      <dsp:nvSpPr>
        <dsp:cNvPr id="0" name=""/>
        <dsp:cNvSpPr/>
      </dsp:nvSpPr>
      <dsp:spPr>
        <a:xfrm>
          <a:off x="0" y="1395881"/>
          <a:ext cx="10972800" cy="111632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B50EEB4D-2125-4424-8AAE-529A5BEE8DCC}">
      <dsp:nvSpPr>
        <dsp:cNvPr id="0" name=""/>
        <dsp:cNvSpPr/>
      </dsp:nvSpPr>
      <dsp:spPr>
        <a:xfrm>
          <a:off x="337687" y="1647054"/>
          <a:ext cx="613978" cy="613978"/>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341465-61E3-49E4-84B9-950D17DE8349}">
      <dsp:nvSpPr>
        <dsp:cNvPr id="0" name=""/>
        <dsp:cNvSpPr/>
      </dsp:nvSpPr>
      <dsp:spPr>
        <a:xfrm>
          <a:off x="1289353" y="1395881"/>
          <a:ext cx="9683446" cy="1116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44" tIns="118144" rIns="118144" bIns="118144" numCol="1" spcCol="1270" anchor="ctr" anchorCtr="0">
          <a:noAutofit/>
        </a:bodyPr>
        <a:lstStyle/>
        <a:p>
          <a:pPr marL="0" lvl="0" indent="0" algn="l" defTabSz="1111250">
            <a:lnSpc>
              <a:spcPct val="100000"/>
            </a:lnSpc>
            <a:spcBef>
              <a:spcPct val="0"/>
            </a:spcBef>
            <a:spcAft>
              <a:spcPct val="35000"/>
            </a:spcAft>
            <a:buNone/>
          </a:pPr>
          <a:r>
            <a:rPr lang="en-US" sz="2500" kern="1200" dirty="0"/>
            <a:t>Assume</a:t>
          </a:r>
          <a:r>
            <a:rPr lang="en-US" sz="2500" kern="1200" baseline="0" dirty="0"/>
            <a:t> LARA will install an irrigation system and use less water</a:t>
          </a:r>
          <a:endParaRPr lang="en-US" sz="2500" kern="1200" dirty="0"/>
        </a:p>
      </dsp:txBody>
      <dsp:txXfrm>
        <a:off x="1289353" y="1395881"/>
        <a:ext cx="9683446" cy="1116323"/>
      </dsp:txXfrm>
    </dsp:sp>
    <dsp:sp modelId="{0535B709-4A0F-4E9F-9CBE-9238754A3B56}">
      <dsp:nvSpPr>
        <dsp:cNvPr id="0" name=""/>
        <dsp:cNvSpPr/>
      </dsp:nvSpPr>
      <dsp:spPr>
        <a:xfrm>
          <a:off x="0" y="2791286"/>
          <a:ext cx="10972800" cy="1116323"/>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437D02B0-2ED0-4927-A95B-51B54CAF91DC}">
      <dsp:nvSpPr>
        <dsp:cNvPr id="0" name=""/>
        <dsp:cNvSpPr/>
      </dsp:nvSpPr>
      <dsp:spPr>
        <a:xfrm>
          <a:off x="337687" y="3042459"/>
          <a:ext cx="613978" cy="613978"/>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A8B5B1-2896-45F6-9309-727F34950D4A}">
      <dsp:nvSpPr>
        <dsp:cNvPr id="0" name=""/>
        <dsp:cNvSpPr/>
      </dsp:nvSpPr>
      <dsp:spPr>
        <a:xfrm>
          <a:off x="1289353" y="2791286"/>
          <a:ext cx="9683446" cy="1116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44" tIns="118144" rIns="118144" bIns="118144" numCol="1" spcCol="1270" anchor="ctr" anchorCtr="0">
          <a:noAutofit/>
        </a:bodyPr>
        <a:lstStyle/>
        <a:p>
          <a:pPr marL="0" lvl="0" indent="0" algn="l" defTabSz="1111250">
            <a:lnSpc>
              <a:spcPct val="100000"/>
            </a:lnSpc>
            <a:spcBef>
              <a:spcPct val="0"/>
            </a:spcBef>
            <a:spcAft>
              <a:spcPct val="35000"/>
            </a:spcAft>
            <a:buNone/>
          </a:pPr>
          <a:r>
            <a:rPr lang="en-US" sz="2500" kern="1200" dirty="0"/>
            <a:t>Reduce rate increase from 8% to 6.5% to keep bill under $100 in 5 years</a:t>
          </a:r>
        </a:p>
      </dsp:txBody>
      <dsp:txXfrm>
        <a:off x="1289353" y="2791286"/>
        <a:ext cx="9683446" cy="1116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8A00A-B747-4702-9E35-842E48EFBBBE}">
      <dsp:nvSpPr>
        <dsp:cNvPr id="0" name=""/>
        <dsp:cNvSpPr/>
      </dsp:nvSpPr>
      <dsp:spPr>
        <a:xfrm>
          <a:off x="365760" y="381478"/>
          <a:ext cx="1720896" cy="1692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980820-C790-47FF-A88E-3B86CA019B2D}">
      <dsp:nvSpPr>
        <dsp:cNvPr id="0" name=""/>
        <dsp:cNvSpPr/>
      </dsp:nvSpPr>
      <dsp:spPr>
        <a:xfrm>
          <a:off x="0" y="2480912"/>
          <a:ext cx="2485493" cy="788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Authorize mailing the Prop 218 notice</a:t>
          </a:r>
        </a:p>
      </dsp:txBody>
      <dsp:txXfrm>
        <a:off x="0" y="2480912"/>
        <a:ext cx="2485493" cy="788219"/>
      </dsp:txXfrm>
    </dsp:sp>
    <dsp:sp modelId="{66B2F945-BB78-4595-AF97-0A54B7B6C12D}">
      <dsp:nvSpPr>
        <dsp:cNvPr id="0" name=""/>
        <dsp:cNvSpPr/>
      </dsp:nvSpPr>
      <dsp:spPr>
        <a:xfrm>
          <a:off x="4040985" y="609444"/>
          <a:ext cx="1828415" cy="123668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12ED99-63CA-4864-ADB6-41CD951EDC01}">
      <dsp:nvSpPr>
        <dsp:cNvPr id="0" name=""/>
        <dsp:cNvSpPr/>
      </dsp:nvSpPr>
      <dsp:spPr>
        <a:xfrm>
          <a:off x="3107997" y="2342055"/>
          <a:ext cx="3797799" cy="788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The rates noticed are the maximum rates that the Board can adopt in each fiscal year</a:t>
          </a:r>
        </a:p>
      </dsp:txBody>
      <dsp:txXfrm>
        <a:off x="3107997" y="2342055"/>
        <a:ext cx="3797799" cy="788219"/>
      </dsp:txXfrm>
    </dsp:sp>
    <dsp:sp modelId="{93F4FCE3-B21E-4066-8A1E-9A30F4B72DA0}">
      <dsp:nvSpPr>
        <dsp:cNvPr id="0" name=""/>
        <dsp:cNvSpPr/>
      </dsp:nvSpPr>
      <dsp:spPr>
        <a:xfrm>
          <a:off x="8391310" y="710058"/>
          <a:ext cx="1094062" cy="10354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D4CB0-35F5-47EA-B165-3627783067DD}">
      <dsp:nvSpPr>
        <dsp:cNvPr id="0" name=""/>
        <dsp:cNvSpPr/>
      </dsp:nvSpPr>
      <dsp:spPr>
        <a:xfrm>
          <a:off x="6868969" y="2419430"/>
          <a:ext cx="4085498" cy="788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RCAC to produce a written report to be available to the public before the Hearing </a:t>
          </a:r>
        </a:p>
      </dsp:txBody>
      <dsp:txXfrm>
        <a:off x="6868969" y="2419430"/>
        <a:ext cx="4085498" cy="788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44559-1657-4EE3-BABC-BE32DE51DD3E}">
      <dsp:nvSpPr>
        <dsp:cNvPr id="0" name=""/>
        <dsp:cNvSpPr/>
      </dsp:nvSpPr>
      <dsp:spPr>
        <a:xfrm>
          <a:off x="822959" y="0"/>
          <a:ext cx="9326880" cy="42973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F2C8D-EC4C-4E0D-B62F-565F897CEA6C}">
      <dsp:nvSpPr>
        <dsp:cNvPr id="0" name=""/>
        <dsp:cNvSpPr/>
      </dsp:nvSpPr>
      <dsp:spPr>
        <a:xfrm>
          <a:off x="1100628" y="1289208"/>
          <a:ext cx="4251960" cy="171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Public Hearing at the July 9 Meeting</a:t>
          </a:r>
        </a:p>
      </dsp:txBody>
      <dsp:txXfrm>
        <a:off x="1184540" y="1373120"/>
        <a:ext cx="4084136" cy="1551121"/>
      </dsp:txXfrm>
    </dsp:sp>
    <dsp:sp modelId="{82D7C794-98EF-413F-9976-24A263F7C40F}">
      <dsp:nvSpPr>
        <dsp:cNvPr id="0" name=""/>
        <dsp:cNvSpPr/>
      </dsp:nvSpPr>
      <dsp:spPr>
        <a:xfrm>
          <a:off x="5620211" y="1289208"/>
          <a:ext cx="4251960" cy="171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Rates effective starting August 1, 2025 and each July 1 thereafter</a:t>
          </a:r>
        </a:p>
      </dsp:txBody>
      <dsp:txXfrm>
        <a:off x="5704123" y="1373120"/>
        <a:ext cx="4084136" cy="1551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CEE4B-A0EA-47FB-9291-A8F7D3B00C91}">
      <dsp:nvSpPr>
        <dsp:cNvPr id="0" name=""/>
        <dsp:cNvSpPr/>
      </dsp:nvSpPr>
      <dsp:spPr>
        <a:xfrm rot="5400000">
          <a:off x="1041231" y="1255556"/>
          <a:ext cx="1110431" cy="12641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E7403-F0B8-4ADD-A585-B3E35125DCD3}">
      <dsp:nvSpPr>
        <dsp:cNvPr id="0" name=""/>
        <dsp:cNvSpPr/>
      </dsp:nvSpPr>
      <dsp:spPr>
        <a:xfrm>
          <a:off x="747031" y="24620"/>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Gather Information</a:t>
          </a:r>
        </a:p>
      </dsp:txBody>
      <dsp:txXfrm>
        <a:off x="810916" y="88505"/>
        <a:ext cx="1741543" cy="1180688"/>
      </dsp:txXfrm>
    </dsp:sp>
    <dsp:sp modelId="{AFEDE768-3484-4287-8490-DF9521926D62}">
      <dsp:nvSpPr>
        <dsp:cNvPr id="0" name=""/>
        <dsp:cNvSpPr/>
      </dsp:nvSpPr>
      <dsp:spPr>
        <a:xfrm>
          <a:off x="2990512" y="118151"/>
          <a:ext cx="2752634"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Operating Budget</a:t>
          </a:r>
        </a:p>
        <a:p>
          <a:pPr marL="171450" lvl="1" indent="-171450" algn="l" defTabSz="800100">
            <a:lnSpc>
              <a:spcPct val="90000"/>
            </a:lnSpc>
            <a:spcBef>
              <a:spcPct val="0"/>
            </a:spcBef>
            <a:spcAft>
              <a:spcPct val="15000"/>
            </a:spcAft>
            <a:buChar char="•"/>
          </a:pPr>
          <a:r>
            <a:rPr lang="en-US" sz="1800" kern="1200" dirty="0"/>
            <a:t>Customer Data</a:t>
          </a:r>
        </a:p>
        <a:p>
          <a:pPr marL="171450" lvl="1" indent="-171450" algn="l" defTabSz="800100">
            <a:lnSpc>
              <a:spcPct val="90000"/>
            </a:lnSpc>
            <a:spcBef>
              <a:spcPct val="0"/>
            </a:spcBef>
            <a:spcAft>
              <a:spcPct val="15000"/>
            </a:spcAft>
            <a:buChar char="•"/>
          </a:pPr>
          <a:r>
            <a:rPr lang="en-US" sz="1800" kern="1200" dirty="0"/>
            <a:t>Current Fund Balance</a:t>
          </a:r>
        </a:p>
        <a:p>
          <a:pPr marL="171450" lvl="1" indent="-171450" algn="l" defTabSz="800100">
            <a:lnSpc>
              <a:spcPct val="90000"/>
            </a:lnSpc>
            <a:spcBef>
              <a:spcPct val="0"/>
            </a:spcBef>
            <a:spcAft>
              <a:spcPct val="15000"/>
            </a:spcAft>
            <a:buChar char="•"/>
          </a:pPr>
          <a:r>
            <a:rPr lang="en-US" sz="1800" kern="1200" dirty="0"/>
            <a:t>Asset Listing</a:t>
          </a:r>
        </a:p>
      </dsp:txBody>
      <dsp:txXfrm>
        <a:off x="2990512" y="118151"/>
        <a:ext cx="2752634" cy="1057554"/>
      </dsp:txXfrm>
    </dsp:sp>
    <dsp:sp modelId="{9142FADD-7D11-4FC2-81D4-6BA4ADF6B0B3}">
      <dsp:nvSpPr>
        <dsp:cNvPr id="0" name=""/>
        <dsp:cNvSpPr/>
      </dsp:nvSpPr>
      <dsp:spPr>
        <a:xfrm rot="5400000">
          <a:off x="3253675" y="2725388"/>
          <a:ext cx="1110431" cy="12641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07A39-41FF-44F5-9C7E-88F07B464725}">
      <dsp:nvSpPr>
        <dsp:cNvPr id="0" name=""/>
        <dsp:cNvSpPr/>
      </dsp:nvSpPr>
      <dsp:spPr>
        <a:xfrm>
          <a:off x="2959480" y="1494452"/>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Financial Plan</a:t>
          </a:r>
        </a:p>
      </dsp:txBody>
      <dsp:txXfrm>
        <a:off x="3023365" y="1558337"/>
        <a:ext cx="1741543" cy="1180688"/>
      </dsp:txXfrm>
    </dsp:sp>
    <dsp:sp modelId="{85446EA9-7FA8-4B69-9AB9-2BDD24ED88FA}">
      <dsp:nvSpPr>
        <dsp:cNvPr id="0" name=""/>
        <dsp:cNvSpPr/>
      </dsp:nvSpPr>
      <dsp:spPr>
        <a:xfrm>
          <a:off x="5116521" y="1574805"/>
          <a:ext cx="2300281"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How much money is needed to cover all expenses?</a:t>
          </a:r>
        </a:p>
      </dsp:txBody>
      <dsp:txXfrm>
        <a:off x="5116521" y="1574805"/>
        <a:ext cx="2300281" cy="1057554"/>
      </dsp:txXfrm>
    </dsp:sp>
    <dsp:sp modelId="{396C98A8-5267-466E-AE32-1322212A801E}">
      <dsp:nvSpPr>
        <dsp:cNvPr id="0" name=""/>
        <dsp:cNvSpPr/>
      </dsp:nvSpPr>
      <dsp:spPr>
        <a:xfrm>
          <a:off x="5398565" y="2964283"/>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Cost of Service Analysis</a:t>
          </a:r>
        </a:p>
      </dsp:txBody>
      <dsp:txXfrm>
        <a:off x="5462450" y="3028168"/>
        <a:ext cx="1741543" cy="1180688"/>
      </dsp:txXfrm>
    </dsp:sp>
    <dsp:sp modelId="{692F356F-973C-4814-BCFE-E7850CFB8E02}">
      <dsp:nvSpPr>
        <dsp:cNvPr id="0" name=""/>
        <dsp:cNvSpPr/>
      </dsp:nvSpPr>
      <dsp:spPr>
        <a:xfrm>
          <a:off x="7435832" y="3065628"/>
          <a:ext cx="2789940"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How can we divide costs fairly between TW customers, LARA, Oaks, and IBMI?</a:t>
          </a:r>
        </a:p>
      </dsp:txBody>
      <dsp:txXfrm>
        <a:off x="7435832" y="3065628"/>
        <a:ext cx="2789940" cy="10575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CEE4B-A0EA-47FB-9291-A8F7D3B00C91}">
      <dsp:nvSpPr>
        <dsp:cNvPr id="0" name=""/>
        <dsp:cNvSpPr/>
      </dsp:nvSpPr>
      <dsp:spPr>
        <a:xfrm rot="5400000">
          <a:off x="1041231" y="1255556"/>
          <a:ext cx="1110431" cy="12641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E7403-F0B8-4ADD-A585-B3E35125DCD3}">
      <dsp:nvSpPr>
        <dsp:cNvPr id="0" name=""/>
        <dsp:cNvSpPr/>
      </dsp:nvSpPr>
      <dsp:spPr>
        <a:xfrm>
          <a:off x="747031" y="24620"/>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Gather Information</a:t>
          </a:r>
        </a:p>
      </dsp:txBody>
      <dsp:txXfrm>
        <a:off x="810916" y="88505"/>
        <a:ext cx="1741543" cy="1180688"/>
      </dsp:txXfrm>
    </dsp:sp>
    <dsp:sp modelId="{AFEDE768-3484-4287-8490-DF9521926D62}">
      <dsp:nvSpPr>
        <dsp:cNvPr id="0" name=""/>
        <dsp:cNvSpPr/>
      </dsp:nvSpPr>
      <dsp:spPr>
        <a:xfrm>
          <a:off x="2990512" y="118151"/>
          <a:ext cx="2752634"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Operating Budget</a:t>
          </a:r>
        </a:p>
        <a:p>
          <a:pPr marL="171450" lvl="1" indent="-171450" algn="l" defTabSz="800100">
            <a:lnSpc>
              <a:spcPct val="90000"/>
            </a:lnSpc>
            <a:spcBef>
              <a:spcPct val="0"/>
            </a:spcBef>
            <a:spcAft>
              <a:spcPct val="15000"/>
            </a:spcAft>
            <a:buChar char="•"/>
          </a:pPr>
          <a:r>
            <a:rPr lang="en-US" sz="1800" kern="1200" dirty="0"/>
            <a:t>Customer Data</a:t>
          </a:r>
        </a:p>
        <a:p>
          <a:pPr marL="171450" lvl="1" indent="-171450" algn="l" defTabSz="800100">
            <a:lnSpc>
              <a:spcPct val="90000"/>
            </a:lnSpc>
            <a:spcBef>
              <a:spcPct val="0"/>
            </a:spcBef>
            <a:spcAft>
              <a:spcPct val="15000"/>
            </a:spcAft>
            <a:buChar char="•"/>
          </a:pPr>
          <a:r>
            <a:rPr lang="en-US" sz="1800" kern="1200" dirty="0"/>
            <a:t>Current Fund Balance</a:t>
          </a:r>
        </a:p>
        <a:p>
          <a:pPr marL="171450" lvl="1" indent="-171450" algn="l" defTabSz="800100">
            <a:lnSpc>
              <a:spcPct val="90000"/>
            </a:lnSpc>
            <a:spcBef>
              <a:spcPct val="0"/>
            </a:spcBef>
            <a:spcAft>
              <a:spcPct val="15000"/>
            </a:spcAft>
            <a:buChar char="•"/>
          </a:pPr>
          <a:r>
            <a:rPr lang="en-US" sz="1800" kern="1200" dirty="0"/>
            <a:t>Asset Listing</a:t>
          </a:r>
        </a:p>
      </dsp:txBody>
      <dsp:txXfrm>
        <a:off x="2990512" y="118151"/>
        <a:ext cx="2752634" cy="1057554"/>
      </dsp:txXfrm>
    </dsp:sp>
    <dsp:sp modelId="{9142FADD-7D11-4FC2-81D4-6BA4ADF6B0B3}">
      <dsp:nvSpPr>
        <dsp:cNvPr id="0" name=""/>
        <dsp:cNvSpPr/>
      </dsp:nvSpPr>
      <dsp:spPr>
        <a:xfrm rot="5400000">
          <a:off x="3253675" y="2725388"/>
          <a:ext cx="1110431" cy="12641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07A39-41FF-44F5-9C7E-88F07B464725}">
      <dsp:nvSpPr>
        <dsp:cNvPr id="0" name=""/>
        <dsp:cNvSpPr/>
      </dsp:nvSpPr>
      <dsp:spPr>
        <a:xfrm>
          <a:off x="2959480" y="1494452"/>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Financial Plan</a:t>
          </a:r>
        </a:p>
      </dsp:txBody>
      <dsp:txXfrm>
        <a:off x="3023365" y="1558337"/>
        <a:ext cx="1741543" cy="1180688"/>
      </dsp:txXfrm>
    </dsp:sp>
    <dsp:sp modelId="{85446EA9-7FA8-4B69-9AB9-2BDD24ED88FA}">
      <dsp:nvSpPr>
        <dsp:cNvPr id="0" name=""/>
        <dsp:cNvSpPr/>
      </dsp:nvSpPr>
      <dsp:spPr>
        <a:xfrm>
          <a:off x="5116521" y="1574805"/>
          <a:ext cx="2300281"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2"/>
              </a:solidFill>
            </a:rPr>
            <a:t>How much money is needed to cover all expenses?</a:t>
          </a:r>
        </a:p>
      </dsp:txBody>
      <dsp:txXfrm>
        <a:off x="5116521" y="1574805"/>
        <a:ext cx="2300281" cy="1057554"/>
      </dsp:txXfrm>
    </dsp:sp>
    <dsp:sp modelId="{396C98A8-5267-466E-AE32-1322212A801E}">
      <dsp:nvSpPr>
        <dsp:cNvPr id="0" name=""/>
        <dsp:cNvSpPr/>
      </dsp:nvSpPr>
      <dsp:spPr>
        <a:xfrm>
          <a:off x="5398565" y="2964283"/>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Cost of Service Analysis</a:t>
          </a:r>
        </a:p>
      </dsp:txBody>
      <dsp:txXfrm>
        <a:off x="5462450" y="3028168"/>
        <a:ext cx="1741543" cy="1180688"/>
      </dsp:txXfrm>
    </dsp:sp>
    <dsp:sp modelId="{692F356F-973C-4814-BCFE-E7850CFB8E02}">
      <dsp:nvSpPr>
        <dsp:cNvPr id="0" name=""/>
        <dsp:cNvSpPr/>
      </dsp:nvSpPr>
      <dsp:spPr>
        <a:xfrm>
          <a:off x="7435832" y="3065628"/>
          <a:ext cx="2789940"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How can we divide costs fairly between TW customers, LARA, Oaks, and IBMI?</a:t>
          </a:r>
        </a:p>
      </dsp:txBody>
      <dsp:txXfrm>
        <a:off x="7435832" y="3065628"/>
        <a:ext cx="2789940" cy="10575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CEE4B-A0EA-47FB-9291-A8F7D3B00C91}">
      <dsp:nvSpPr>
        <dsp:cNvPr id="0" name=""/>
        <dsp:cNvSpPr/>
      </dsp:nvSpPr>
      <dsp:spPr>
        <a:xfrm rot="5400000">
          <a:off x="857109" y="1255556"/>
          <a:ext cx="1110431" cy="12641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E7403-F0B8-4ADD-A585-B3E35125DCD3}">
      <dsp:nvSpPr>
        <dsp:cNvPr id="0" name=""/>
        <dsp:cNvSpPr/>
      </dsp:nvSpPr>
      <dsp:spPr>
        <a:xfrm>
          <a:off x="562910" y="24620"/>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Gather Information</a:t>
          </a:r>
        </a:p>
      </dsp:txBody>
      <dsp:txXfrm>
        <a:off x="626795" y="88505"/>
        <a:ext cx="1741543" cy="1180688"/>
      </dsp:txXfrm>
    </dsp:sp>
    <dsp:sp modelId="{AFEDE768-3484-4287-8490-DF9521926D62}">
      <dsp:nvSpPr>
        <dsp:cNvPr id="0" name=""/>
        <dsp:cNvSpPr/>
      </dsp:nvSpPr>
      <dsp:spPr>
        <a:xfrm>
          <a:off x="2806390" y="118151"/>
          <a:ext cx="2752634"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Operating Budget</a:t>
          </a:r>
        </a:p>
        <a:p>
          <a:pPr marL="171450" lvl="1" indent="-171450" algn="l" defTabSz="800100">
            <a:lnSpc>
              <a:spcPct val="90000"/>
            </a:lnSpc>
            <a:spcBef>
              <a:spcPct val="0"/>
            </a:spcBef>
            <a:spcAft>
              <a:spcPct val="15000"/>
            </a:spcAft>
            <a:buChar char="•"/>
          </a:pPr>
          <a:r>
            <a:rPr lang="en-US" sz="1800" kern="1200" dirty="0"/>
            <a:t>Customer Data</a:t>
          </a:r>
        </a:p>
        <a:p>
          <a:pPr marL="171450" lvl="1" indent="-171450" algn="l" defTabSz="800100">
            <a:lnSpc>
              <a:spcPct val="90000"/>
            </a:lnSpc>
            <a:spcBef>
              <a:spcPct val="0"/>
            </a:spcBef>
            <a:spcAft>
              <a:spcPct val="15000"/>
            </a:spcAft>
            <a:buChar char="•"/>
          </a:pPr>
          <a:r>
            <a:rPr lang="en-US" sz="1800" kern="1200" dirty="0"/>
            <a:t>Current Fund Balance</a:t>
          </a:r>
        </a:p>
        <a:p>
          <a:pPr marL="171450" lvl="1" indent="-171450" algn="l" defTabSz="800100">
            <a:lnSpc>
              <a:spcPct val="90000"/>
            </a:lnSpc>
            <a:spcBef>
              <a:spcPct val="0"/>
            </a:spcBef>
            <a:spcAft>
              <a:spcPct val="15000"/>
            </a:spcAft>
            <a:buChar char="•"/>
          </a:pPr>
          <a:r>
            <a:rPr lang="en-US" sz="1800" kern="1200" dirty="0"/>
            <a:t>Asset Listing</a:t>
          </a:r>
        </a:p>
      </dsp:txBody>
      <dsp:txXfrm>
        <a:off x="2806390" y="118151"/>
        <a:ext cx="2752634" cy="1057554"/>
      </dsp:txXfrm>
    </dsp:sp>
    <dsp:sp modelId="{9142FADD-7D11-4FC2-81D4-6BA4ADF6B0B3}">
      <dsp:nvSpPr>
        <dsp:cNvPr id="0" name=""/>
        <dsp:cNvSpPr/>
      </dsp:nvSpPr>
      <dsp:spPr>
        <a:xfrm rot="5400000">
          <a:off x="3069553" y="2725388"/>
          <a:ext cx="1110431" cy="12641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07A39-41FF-44F5-9C7E-88F07B464725}">
      <dsp:nvSpPr>
        <dsp:cNvPr id="0" name=""/>
        <dsp:cNvSpPr/>
      </dsp:nvSpPr>
      <dsp:spPr>
        <a:xfrm>
          <a:off x="2775358" y="1494452"/>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Financial Plan</a:t>
          </a:r>
        </a:p>
      </dsp:txBody>
      <dsp:txXfrm>
        <a:off x="2839243" y="1558337"/>
        <a:ext cx="1741543" cy="1180688"/>
      </dsp:txXfrm>
    </dsp:sp>
    <dsp:sp modelId="{85446EA9-7FA8-4B69-9AB9-2BDD24ED88FA}">
      <dsp:nvSpPr>
        <dsp:cNvPr id="0" name=""/>
        <dsp:cNvSpPr/>
      </dsp:nvSpPr>
      <dsp:spPr>
        <a:xfrm>
          <a:off x="5115593" y="1596294"/>
          <a:ext cx="4231605"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2"/>
              </a:solidFill>
            </a:rPr>
            <a:t>How much money is needed to cover all expenses?</a:t>
          </a:r>
        </a:p>
      </dsp:txBody>
      <dsp:txXfrm>
        <a:off x="5115593" y="1596294"/>
        <a:ext cx="4231605" cy="1057554"/>
      </dsp:txXfrm>
    </dsp:sp>
    <dsp:sp modelId="{396C98A8-5267-466E-AE32-1322212A801E}">
      <dsp:nvSpPr>
        <dsp:cNvPr id="0" name=""/>
        <dsp:cNvSpPr/>
      </dsp:nvSpPr>
      <dsp:spPr>
        <a:xfrm>
          <a:off x="5214443" y="2964283"/>
          <a:ext cx="1869313" cy="130845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Cost of Service Analysis</a:t>
          </a:r>
        </a:p>
      </dsp:txBody>
      <dsp:txXfrm>
        <a:off x="5278328" y="3028168"/>
        <a:ext cx="1741543" cy="1180688"/>
      </dsp:txXfrm>
    </dsp:sp>
    <dsp:sp modelId="{692F356F-973C-4814-BCFE-E7850CFB8E02}">
      <dsp:nvSpPr>
        <dsp:cNvPr id="0" name=""/>
        <dsp:cNvSpPr/>
      </dsp:nvSpPr>
      <dsp:spPr>
        <a:xfrm>
          <a:off x="7446371" y="3065628"/>
          <a:ext cx="3526428" cy="105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2"/>
              </a:solidFill>
            </a:rPr>
            <a:t>How can we divide costs fairly between TW customers, LARA, Oaks, and IBMI?</a:t>
          </a:r>
        </a:p>
      </dsp:txBody>
      <dsp:txXfrm>
        <a:off x="7446371" y="3065628"/>
        <a:ext cx="3526428" cy="10575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FC2AC-333F-4093-B4A5-469ACE44DE26}">
      <dsp:nvSpPr>
        <dsp:cNvPr id="0" name=""/>
        <dsp:cNvSpPr/>
      </dsp:nvSpPr>
      <dsp:spPr>
        <a:xfrm>
          <a:off x="0" y="0"/>
          <a:ext cx="10972800" cy="744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3BC8B-B0D5-472C-8CD6-51A78C26490F}">
      <dsp:nvSpPr>
        <dsp:cNvPr id="0" name=""/>
        <dsp:cNvSpPr/>
      </dsp:nvSpPr>
      <dsp:spPr>
        <a:xfrm>
          <a:off x="225335" y="169074"/>
          <a:ext cx="409700" cy="4097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318F6A-3A7C-4EE5-98F0-F715D97DB95C}">
      <dsp:nvSpPr>
        <dsp:cNvPr id="0" name=""/>
        <dsp:cNvSpPr/>
      </dsp:nvSpPr>
      <dsp:spPr>
        <a:xfrm>
          <a:off x="860370" y="1469"/>
          <a:ext cx="10112429" cy="74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6" tIns="78836" rIns="78836" bIns="78836" numCol="1" spcCol="1270" anchor="ctr" anchorCtr="0">
          <a:noAutofit/>
        </a:bodyPr>
        <a:lstStyle/>
        <a:p>
          <a:pPr marL="0" lvl="0" indent="0" algn="l" defTabSz="889000">
            <a:lnSpc>
              <a:spcPct val="100000"/>
            </a:lnSpc>
            <a:spcBef>
              <a:spcPct val="0"/>
            </a:spcBef>
            <a:spcAft>
              <a:spcPct val="35000"/>
            </a:spcAft>
            <a:buNone/>
          </a:pPr>
          <a:r>
            <a:rPr lang="en-US" sz="2000" kern="1200" dirty="0"/>
            <a:t>Most costs allocated based on 2024 water usage</a:t>
          </a:r>
        </a:p>
      </dsp:txBody>
      <dsp:txXfrm>
        <a:off x="860370" y="1469"/>
        <a:ext cx="10112429" cy="744909"/>
      </dsp:txXfrm>
    </dsp:sp>
    <dsp:sp modelId="{195629A4-FD06-4756-899A-15B062AC7E1E}">
      <dsp:nvSpPr>
        <dsp:cNvPr id="0" name=""/>
        <dsp:cNvSpPr/>
      </dsp:nvSpPr>
      <dsp:spPr>
        <a:xfrm>
          <a:off x="0" y="932606"/>
          <a:ext cx="10972800" cy="744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31F88-EEBB-4F38-95B2-E3536101D7B7}">
      <dsp:nvSpPr>
        <dsp:cNvPr id="0" name=""/>
        <dsp:cNvSpPr/>
      </dsp:nvSpPr>
      <dsp:spPr>
        <a:xfrm>
          <a:off x="225335" y="1100211"/>
          <a:ext cx="409700" cy="4097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C4995F-00B4-425F-BCB1-F6A4FDE5894B}">
      <dsp:nvSpPr>
        <dsp:cNvPr id="0" name=""/>
        <dsp:cNvSpPr/>
      </dsp:nvSpPr>
      <dsp:spPr>
        <a:xfrm>
          <a:off x="860370" y="932606"/>
          <a:ext cx="10112429" cy="74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6" tIns="78836" rIns="78836" bIns="78836" numCol="1" spcCol="1270" anchor="ctr" anchorCtr="0">
          <a:noAutofit/>
        </a:bodyPr>
        <a:lstStyle/>
        <a:p>
          <a:pPr marL="0" lvl="0" indent="0" algn="l" defTabSz="889000">
            <a:lnSpc>
              <a:spcPct val="100000"/>
            </a:lnSpc>
            <a:spcBef>
              <a:spcPct val="0"/>
            </a:spcBef>
            <a:spcAft>
              <a:spcPct val="35000"/>
            </a:spcAft>
            <a:buNone/>
          </a:pPr>
          <a:r>
            <a:rPr lang="en-US" sz="2000" kern="1200" dirty="0"/>
            <a:t>Meter maintenance costs exclude contract customers</a:t>
          </a:r>
        </a:p>
      </dsp:txBody>
      <dsp:txXfrm>
        <a:off x="860370" y="932606"/>
        <a:ext cx="10112429" cy="744909"/>
      </dsp:txXfrm>
    </dsp:sp>
    <dsp:sp modelId="{690513C1-CDB7-437F-83AC-128C10DB2236}">
      <dsp:nvSpPr>
        <dsp:cNvPr id="0" name=""/>
        <dsp:cNvSpPr/>
      </dsp:nvSpPr>
      <dsp:spPr>
        <a:xfrm>
          <a:off x="0" y="1863743"/>
          <a:ext cx="10972800" cy="744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4FB98-B873-4D4D-B2AE-EAC78BAB7012}">
      <dsp:nvSpPr>
        <dsp:cNvPr id="0" name=""/>
        <dsp:cNvSpPr/>
      </dsp:nvSpPr>
      <dsp:spPr>
        <a:xfrm>
          <a:off x="225335" y="2031348"/>
          <a:ext cx="409700" cy="4097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AB014C-8870-4800-ADAE-318AF264386E}">
      <dsp:nvSpPr>
        <dsp:cNvPr id="0" name=""/>
        <dsp:cNvSpPr/>
      </dsp:nvSpPr>
      <dsp:spPr>
        <a:xfrm>
          <a:off x="860370" y="1863743"/>
          <a:ext cx="10112429" cy="74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6" tIns="78836" rIns="78836" bIns="78836" numCol="1" spcCol="1270" anchor="ctr" anchorCtr="0">
          <a:noAutofit/>
        </a:bodyPr>
        <a:lstStyle/>
        <a:p>
          <a:pPr marL="0" lvl="0" indent="0" algn="l" defTabSz="889000">
            <a:lnSpc>
              <a:spcPct val="100000"/>
            </a:lnSpc>
            <a:spcBef>
              <a:spcPct val="0"/>
            </a:spcBef>
            <a:spcAft>
              <a:spcPct val="35000"/>
            </a:spcAft>
            <a:buNone/>
          </a:pPr>
          <a:r>
            <a:rPr lang="en-US" sz="2000" kern="1200" dirty="0"/>
            <a:t>Printing, Billing and Admin costs weighted based on number of customers</a:t>
          </a:r>
        </a:p>
      </dsp:txBody>
      <dsp:txXfrm>
        <a:off x="860370" y="1863743"/>
        <a:ext cx="10112429" cy="744909"/>
      </dsp:txXfrm>
    </dsp:sp>
    <dsp:sp modelId="{E65CFC02-7595-4895-9E6D-BD209F42AC21}">
      <dsp:nvSpPr>
        <dsp:cNvPr id="0" name=""/>
        <dsp:cNvSpPr/>
      </dsp:nvSpPr>
      <dsp:spPr>
        <a:xfrm>
          <a:off x="0" y="2794880"/>
          <a:ext cx="10972800" cy="7449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41BC9-608B-4331-A021-998E1FEEC914}">
      <dsp:nvSpPr>
        <dsp:cNvPr id="0" name=""/>
        <dsp:cNvSpPr/>
      </dsp:nvSpPr>
      <dsp:spPr>
        <a:xfrm>
          <a:off x="225335" y="2962485"/>
          <a:ext cx="409700" cy="4097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E2992B-8C67-4984-8144-0BE4C6DEB44E}">
      <dsp:nvSpPr>
        <dsp:cNvPr id="0" name=""/>
        <dsp:cNvSpPr/>
      </dsp:nvSpPr>
      <dsp:spPr>
        <a:xfrm>
          <a:off x="860370" y="2794880"/>
          <a:ext cx="10112429" cy="74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36" tIns="78836" rIns="78836" bIns="78836" numCol="1" spcCol="1270" anchor="ctr" anchorCtr="0">
          <a:noAutofit/>
        </a:bodyPr>
        <a:lstStyle/>
        <a:p>
          <a:pPr marL="0" lvl="0" indent="0" algn="l" defTabSz="889000">
            <a:lnSpc>
              <a:spcPct val="100000"/>
            </a:lnSpc>
            <a:spcBef>
              <a:spcPct val="0"/>
            </a:spcBef>
            <a:spcAft>
              <a:spcPct val="35000"/>
            </a:spcAft>
            <a:buNone/>
          </a:pPr>
          <a:r>
            <a:rPr lang="en-US" sz="2000" kern="1200" dirty="0"/>
            <a:t>Capital Costs allocated based on water use except LARA pays for maintenance of their assets</a:t>
          </a:r>
        </a:p>
      </dsp:txBody>
      <dsp:txXfrm>
        <a:off x="860370" y="2794880"/>
        <a:ext cx="10112429" cy="7449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FEE9F-0728-4A36-8B97-91CE29BBF041}"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42E57-1339-4E90-A5F4-BAB714F0A0E4}" type="slidenum">
              <a:rPr lang="en-US" smtClean="0"/>
              <a:t>‹#›</a:t>
            </a:fld>
            <a:endParaRPr lang="en-US"/>
          </a:p>
        </p:txBody>
      </p:sp>
    </p:spTree>
    <p:extLst>
      <p:ext uri="{BB962C8B-B14F-4D97-AF65-F5344CB8AC3E}">
        <p14:creationId xmlns:p14="http://schemas.microsoft.com/office/powerpoint/2010/main" val="419461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232DBB8-0EAB-422A-91A9-450DF9CF73CA}"/>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60FE70A0-6C08-4C59-BE26-3753B0A2362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5604" name="Slide Number Placeholder 3">
            <a:extLst>
              <a:ext uri="{FF2B5EF4-FFF2-40B4-BE49-F238E27FC236}">
                <a16:creationId xmlns:a16="http://schemas.microsoft.com/office/drawing/2014/main" id="{9B67BE6B-AB32-4EA1-BCFE-F79892FCEFE3}"/>
              </a:ext>
            </a:extLst>
          </p:cNvPr>
          <p:cNvSpPr txBox="1">
            <a:spLocks noGrp="1"/>
          </p:cNvSpPr>
          <p:nvPr/>
        </p:nvSpPr>
        <p:spPr bwMode="auto">
          <a:xfrm>
            <a:off x="4152900" y="9172575"/>
            <a:ext cx="3194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9" tIns="47640" rIns="95279" bIns="47640"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3455E8B1-316A-4B7B-BFC8-E9E9DAAC0A7D}" type="slidenum">
              <a:rPr lang="en-US" altLang="en-US">
                <a:solidFill>
                  <a:srgbClr val="000000"/>
                </a:solidFill>
                <a:latin typeface="Tahoma" panose="020B0604030504040204" pitchFamily="34" charset="0"/>
              </a:rPr>
              <a:pPr algn="r">
                <a:spcBef>
                  <a:spcPct val="0"/>
                </a:spcBef>
              </a:pPr>
              <a:t>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Landfill is 1”</a:t>
            </a:r>
          </a:p>
          <a:p>
            <a:r>
              <a:rPr lang="en-US" dirty="0"/>
              <a:t>No one in the 1.5” category</a:t>
            </a:r>
          </a:p>
          <a:p>
            <a:endParaRPr lang="en-US" dirty="0"/>
          </a:p>
        </p:txBody>
      </p:sp>
      <p:sp>
        <p:nvSpPr>
          <p:cNvPr id="4" name="Slide Number Placeholder 3"/>
          <p:cNvSpPr>
            <a:spLocks noGrp="1"/>
          </p:cNvSpPr>
          <p:nvPr>
            <p:ph type="sldNum" sz="quarter" idx="5"/>
          </p:nvPr>
        </p:nvSpPr>
        <p:spPr/>
        <p:txBody>
          <a:bodyPr/>
          <a:lstStyle/>
          <a:p>
            <a:fld id="{B1E42E57-1339-4E90-A5F4-BAB714F0A0E4}" type="slidenum">
              <a:rPr lang="en-US" smtClean="0"/>
              <a:t>7</a:t>
            </a:fld>
            <a:endParaRPr lang="en-US"/>
          </a:p>
        </p:txBody>
      </p:sp>
    </p:spTree>
    <p:extLst>
      <p:ext uri="{BB962C8B-B14F-4D97-AF65-F5344CB8AC3E}">
        <p14:creationId xmlns:p14="http://schemas.microsoft.com/office/powerpoint/2010/main" val="337351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C3CDE-AFD9-C27F-31BD-DD235BCE0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31012-D5D0-9A12-203B-3ACA77D25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C218B-18B6-8743-F5AC-F3CED069A2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it ok to recommend a rate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in small groups to vote</a:t>
            </a:r>
          </a:p>
        </p:txBody>
      </p:sp>
      <p:sp>
        <p:nvSpPr>
          <p:cNvPr id="4" name="Slide Number Placeholder 3">
            <a:extLst>
              <a:ext uri="{FF2B5EF4-FFF2-40B4-BE49-F238E27FC236}">
                <a16:creationId xmlns:a16="http://schemas.microsoft.com/office/drawing/2014/main" id="{5D6847C9-5602-4A0E-101D-FBC0CB32513F}"/>
              </a:ext>
            </a:extLst>
          </p:cNvPr>
          <p:cNvSpPr>
            <a:spLocks noGrp="1"/>
          </p:cNvSpPr>
          <p:nvPr>
            <p:ph type="sldNum" sz="quarter" idx="5"/>
          </p:nvPr>
        </p:nvSpPr>
        <p:spPr/>
        <p:txBody>
          <a:bodyPr/>
          <a:lstStyle/>
          <a:p>
            <a:fld id="{138AE19D-426F-4FCF-814E-B60EF2EAF629}" type="slidenum">
              <a:rPr lang="en-US" smtClean="0"/>
              <a:t>8</a:t>
            </a:fld>
            <a:endParaRPr lang="en-US"/>
          </a:p>
        </p:txBody>
      </p:sp>
    </p:spTree>
    <p:extLst>
      <p:ext uri="{BB962C8B-B14F-4D97-AF65-F5344CB8AC3E}">
        <p14:creationId xmlns:p14="http://schemas.microsoft.com/office/powerpoint/2010/main" val="315161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42E57-1339-4E90-A5F4-BAB714F0A0E4}" type="slidenum">
              <a:rPr lang="en-US" smtClean="0"/>
              <a:t>9</a:t>
            </a:fld>
            <a:endParaRPr lang="en-US"/>
          </a:p>
        </p:txBody>
      </p:sp>
    </p:spTree>
    <p:extLst>
      <p:ext uri="{BB962C8B-B14F-4D97-AF65-F5344CB8AC3E}">
        <p14:creationId xmlns:p14="http://schemas.microsoft.com/office/powerpoint/2010/main" val="196489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42E57-1339-4E90-A5F4-BAB714F0A0E4}" type="slidenum">
              <a:rPr lang="en-US" smtClean="0"/>
              <a:t>13</a:t>
            </a:fld>
            <a:endParaRPr lang="en-US"/>
          </a:p>
        </p:txBody>
      </p:sp>
    </p:spTree>
    <p:extLst>
      <p:ext uri="{BB962C8B-B14F-4D97-AF65-F5344CB8AC3E}">
        <p14:creationId xmlns:p14="http://schemas.microsoft.com/office/powerpoint/2010/main" val="76296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42E57-1339-4E90-A5F4-BAB714F0A0E4}" type="slidenum">
              <a:rPr lang="en-US" smtClean="0"/>
              <a:t>14</a:t>
            </a:fld>
            <a:endParaRPr lang="en-US"/>
          </a:p>
        </p:txBody>
      </p:sp>
    </p:spTree>
    <p:extLst>
      <p:ext uri="{BB962C8B-B14F-4D97-AF65-F5344CB8AC3E}">
        <p14:creationId xmlns:p14="http://schemas.microsoft.com/office/powerpoint/2010/main" val="180105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42E57-1339-4E90-A5F4-BAB714F0A0E4}" type="slidenum">
              <a:rPr lang="en-US" smtClean="0"/>
              <a:t>20</a:t>
            </a:fld>
            <a:endParaRPr lang="en-US"/>
          </a:p>
        </p:txBody>
      </p:sp>
    </p:spTree>
    <p:extLst>
      <p:ext uri="{BB962C8B-B14F-4D97-AF65-F5344CB8AC3E}">
        <p14:creationId xmlns:p14="http://schemas.microsoft.com/office/powerpoint/2010/main" val="396939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42E57-1339-4E90-A5F4-BAB714F0A0E4}" type="slidenum">
              <a:rPr lang="en-US" smtClean="0"/>
              <a:t>24</a:t>
            </a:fld>
            <a:endParaRPr lang="en-US"/>
          </a:p>
        </p:txBody>
      </p:sp>
    </p:spTree>
    <p:extLst>
      <p:ext uri="{BB962C8B-B14F-4D97-AF65-F5344CB8AC3E}">
        <p14:creationId xmlns:p14="http://schemas.microsoft.com/office/powerpoint/2010/main" val="2115658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hort">
    <p:spTree>
      <p:nvGrpSpPr>
        <p:cNvPr id="1" name=""/>
        <p:cNvGrpSpPr/>
        <p:nvPr/>
      </p:nvGrpSpPr>
      <p:grpSpPr>
        <a:xfrm>
          <a:off x="0" y="0"/>
          <a:ext cx="0" cy="0"/>
          <a:chOff x="0" y="0"/>
          <a:chExt cx="0" cy="0"/>
        </a:xfrm>
      </p:grpSpPr>
      <p:sp>
        <p:nvSpPr>
          <p:cNvPr id="8" name="Rectangle 7"/>
          <p:cNvSpPr/>
          <p:nvPr userDrawn="1"/>
        </p:nvSpPr>
        <p:spPr>
          <a:xfrm>
            <a:off x="-20320" y="129614"/>
            <a:ext cx="12192000" cy="6492240"/>
          </a:xfrm>
          <a:prstGeom prst="rect">
            <a:avLst/>
          </a:prstGeom>
          <a:solidFill>
            <a:srgbClr val="E4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4267200"/>
            <a:ext cx="10363200" cy="784225"/>
          </a:xfrm>
        </p:spPr>
        <p:txBody>
          <a:bodyPr/>
          <a:lstStyle>
            <a:lvl1pPr algn="ctr">
              <a:defRPr/>
            </a:lvl1pPr>
          </a:lstStyle>
          <a:p>
            <a:r>
              <a:rPr lang="en-US"/>
              <a:t>Click to edit Master title style</a:t>
            </a:r>
          </a:p>
        </p:txBody>
      </p:sp>
      <p:sp>
        <p:nvSpPr>
          <p:cNvPr id="3" name="Subtitle 2"/>
          <p:cNvSpPr>
            <a:spLocks noGrp="1"/>
          </p:cNvSpPr>
          <p:nvPr>
            <p:ph type="subTitle" idx="1" hasCustomPrompt="1"/>
          </p:nvPr>
        </p:nvSpPr>
        <p:spPr>
          <a:xfrm>
            <a:off x="1828800" y="5132033"/>
            <a:ext cx="8534400" cy="609600"/>
          </a:xfrm>
        </p:spPr>
        <p:txBody>
          <a:bodyPr>
            <a:normAutofit/>
          </a:bodyPr>
          <a:lstStyle>
            <a:lvl1pPr marL="0" indent="0" algn="ctr">
              <a:buNone/>
              <a:defRPr sz="2000" b="1">
                <a:solidFill>
                  <a:srgbClr val="786E6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2020 Training Series</a:t>
            </a:r>
          </a:p>
        </p:txBody>
      </p:sp>
      <p:sp>
        <p:nvSpPr>
          <p:cNvPr id="13" name="Rectangle 12"/>
          <p:cNvSpPr/>
          <p:nvPr userDrawn="1"/>
        </p:nvSpPr>
        <p:spPr>
          <a:xfrm>
            <a:off x="0" y="0"/>
            <a:ext cx="12192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 </a:t>
            </a:r>
          </a:p>
        </p:txBody>
      </p:sp>
      <p:sp>
        <p:nvSpPr>
          <p:cNvPr id="14" name="Rectangle 13"/>
          <p:cNvSpPr/>
          <p:nvPr userDrawn="1"/>
        </p:nvSpPr>
        <p:spPr>
          <a:xfrm>
            <a:off x="0" y="6492240"/>
            <a:ext cx="12192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660400" y="4114800"/>
            <a:ext cx="10871200"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sign&#10;&#10;Description automatically generated">
            <a:extLst>
              <a:ext uri="{FF2B5EF4-FFF2-40B4-BE49-F238E27FC236}">
                <a16:creationId xmlns:a16="http://schemas.microsoft.com/office/drawing/2014/main" id="{792B3B9D-3376-41E7-ACB5-91D17286C0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0546" y="994729"/>
            <a:ext cx="6400800" cy="2560320"/>
          </a:xfrm>
          <a:prstGeom prst="rect">
            <a:avLst/>
          </a:prstGeom>
        </p:spPr>
      </p:pic>
    </p:spTree>
    <p:extLst>
      <p:ext uri="{BB962C8B-B14F-4D97-AF65-F5344CB8AC3E}">
        <p14:creationId xmlns:p14="http://schemas.microsoft.com/office/powerpoint/2010/main" val="364714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Long">
    <p:spTree>
      <p:nvGrpSpPr>
        <p:cNvPr id="1" name=""/>
        <p:cNvGrpSpPr/>
        <p:nvPr/>
      </p:nvGrpSpPr>
      <p:grpSpPr>
        <a:xfrm>
          <a:off x="0" y="0"/>
          <a:ext cx="0" cy="0"/>
          <a:chOff x="0" y="0"/>
          <a:chExt cx="0" cy="0"/>
        </a:xfrm>
      </p:grpSpPr>
      <p:sp>
        <p:nvSpPr>
          <p:cNvPr id="12" name="Rectangle 11"/>
          <p:cNvSpPr/>
          <p:nvPr userDrawn="1"/>
        </p:nvSpPr>
        <p:spPr>
          <a:xfrm>
            <a:off x="0" y="129614"/>
            <a:ext cx="12192000" cy="6492240"/>
          </a:xfrm>
          <a:prstGeom prst="rect">
            <a:avLst/>
          </a:prstGeom>
          <a:solidFill>
            <a:srgbClr val="E4E9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867401" y="1299100"/>
            <a:ext cx="5918198" cy="3028358"/>
          </a:xfrm>
        </p:spPr>
        <p:txBody>
          <a:bodyPr anchor="t"/>
          <a:lstStyle>
            <a:lvl1pPr algn="l">
              <a:defRPr/>
            </a:lvl1pPr>
          </a:lstStyle>
          <a:p>
            <a:r>
              <a:rPr lang="en-US"/>
              <a:t>Click to edit Master title style</a:t>
            </a:r>
          </a:p>
        </p:txBody>
      </p:sp>
      <p:sp>
        <p:nvSpPr>
          <p:cNvPr id="3" name="Subtitle 2"/>
          <p:cNvSpPr>
            <a:spLocks noGrp="1"/>
          </p:cNvSpPr>
          <p:nvPr>
            <p:ph type="subTitle" idx="1" hasCustomPrompt="1"/>
          </p:nvPr>
        </p:nvSpPr>
        <p:spPr>
          <a:xfrm>
            <a:off x="5924974" y="4491099"/>
            <a:ext cx="5803051" cy="674407"/>
          </a:xfrm>
        </p:spPr>
        <p:txBody>
          <a:bodyPr anchor="b">
            <a:normAutofit/>
          </a:bodyPr>
          <a:lstStyle>
            <a:lvl1pPr marL="0" indent="0" algn="l">
              <a:buNone/>
              <a:defRPr sz="2000" b="1">
                <a:solidFill>
                  <a:srgbClr val="786E6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2022 Training Series</a:t>
            </a:r>
          </a:p>
        </p:txBody>
      </p:sp>
      <p:sp>
        <p:nvSpPr>
          <p:cNvPr id="13" name="Rectangle 12"/>
          <p:cNvSpPr/>
          <p:nvPr userDrawn="1"/>
        </p:nvSpPr>
        <p:spPr>
          <a:xfrm>
            <a:off x="0" y="0"/>
            <a:ext cx="12192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 </a:t>
            </a:r>
          </a:p>
        </p:txBody>
      </p:sp>
      <p:sp>
        <p:nvSpPr>
          <p:cNvPr id="14" name="Rectangle 13"/>
          <p:cNvSpPr/>
          <p:nvPr userDrawn="1"/>
        </p:nvSpPr>
        <p:spPr>
          <a:xfrm>
            <a:off x="0" y="6492240"/>
            <a:ext cx="12192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5029200" y="1447801"/>
            <a:ext cx="0" cy="367876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automatically generated">
            <a:extLst>
              <a:ext uri="{FF2B5EF4-FFF2-40B4-BE49-F238E27FC236}">
                <a16:creationId xmlns:a16="http://schemas.microsoft.com/office/drawing/2014/main" id="{A6D2BFE1-EAC1-4771-B3A4-58858822A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868" y="738170"/>
            <a:ext cx="4263494" cy="5053030"/>
          </a:xfrm>
          <a:prstGeom prst="rect">
            <a:avLst/>
          </a:prstGeom>
        </p:spPr>
      </p:pic>
    </p:spTree>
    <p:extLst>
      <p:ext uri="{BB962C8B-B14F-4D97-AF65-F5344CB8AC3E}">
        <p14:creationId xmlns:p14="http://schemas.microsoft.com/office/powerpoint/2010/main" val="1297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972800" cy="2225040"/>
          </a:xfrm>
        </p:spPr>
        <p:txBody>
          <a:bodyPr anchor="b"/>
          <a:lstStyle/>
          <a:p>
            <a:r>
              <a:rPr lang="en-US"/>
              <a:t>Click to edit Master title style</a:t>
            </a:r>
          </a:p>
        </p:txBody>
      </p:sp>
      <p:cxnSp>
        <p:nvCxnSpPr>
          <p:cNvPr id="7" name="Straight Connector 6"/>
          <p:cNvCxnSpPr/>
          <p:nvPr userDrawn="1"/>
        </p:nvCxnSpPr>
        <p:spPr>
          <a:xfrm>
            <a:off x="711200" y="3596640"/>
            <a:ext cx="108712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609600" y="3810000"/>
            <a:ext cx="8534400" cy="609600"/>
          </a:xfrm>
        </p:spPr>
        <p:txBody>
          <a:bodyPr>
            <a:normAutofit/>
          </a:bodyPr>
          <a:lstStyle>
            <a:lvl1pPr marL="0" indent="0" algn="l">
              <a:buNone/>
              <a:defRPr sz="2000" b="1">
                <a:solidFill>
                  <a:srgbClr val="786E6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5121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52923"/>
            <a:ext cx="10972800" cy="818677"/>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609600" y="1853740"/>
            <a:ext cx="10972800" cy="4297363"/>
          </a:xfrm>
        </p:spPr>
        <p:txBody>
          <a:bodyPr/>
          <a:lstStyle>
            <a:lvl1pPr marL="457200" indent="-457200">
              <a:buFont typeface="Arial" panose="020B0604020202020204" pitchFamily="34" charset="0"/>
              <a:buChar char="•"/>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711200" y="1464426"/>
            <a:ext cx="108712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98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1"/>
            <a:ext cx="538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8801"/>
            <a:ext cx="538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711200" y="1464426"/>
            <a:ext cx="108712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16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8160"/>
            <a:ext cx="10972800" cy="822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52600"/>
            <a:ext cx="5386917" cy="639762"/>
          </a:xfrm>
        </p:spPr>
        <p:txBody>
          <a:bodyPr anchor="b"/>
          <a:lstStyle>
            <a:lvl1pPr marL="0" indent="0">
              <a:buNone/>
              <a:defRPr sz="2400" b="1">
                <a:solidFill>
                  <a:srgbClr val="2760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923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lstStyle>
            <a:lvl1pPr marL="0" indent="0">
              <a:buNone/>
              <a:defRPr sz="2400" b="1">
                <a:solidFill>
                  <a:srgbClr val="2760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923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711200" y="1464426"/>
            <a:ext cx="108712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8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RCAC Logo">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4CD0C-C163-4FBC-980A-AE236DAD2158}"/>
              </a:ext>
            </a:extLst>
          </p:cNvPr>
          <p:cNvSpPr>
            <a:spLocks noGrp="1"/>
          </p:cNvSpPr>
          <p:nvPr>
            <p:ph type="title"/>
          </p:nvPr>
        </p:nvSpPr>
        <p:spPr>
          <a:xfrm>
            <a:off x="609600" y="534786"/>
            <a:ext cx="10972800" cy="82296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161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4786"/>
            <a:ext cx="10972800" cy="822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85821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D2A7C-C3AD-4F23-8F04-E7CB876F6874}" type="slidenum">
              <a:rPr lang="en-US" smtClean="0"/>
              <a:t>‹#›</a:t>
            </a:fld>
            <a:endParaRPr lang="en-US"/>
          </a:p>
        </p:txBody>
      </p:sp>
      <p:sp>
        <p:nvSpPr>
          <p:cNvPr id="8" name="Rectangle 7"/>
          <p:cNvSpPr/>
          <p:nvPr/>
        </p:nvSpPr>
        <p:spPr>
          <a:xfrm>
            <a:off x="0" y="0"/>
            <a:ext cx="12192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6492240"/>
            <a:ext cx="12192000" cy="365760"/>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descr="A picture containing drawing&#10;&#10;Description automatically generated">
            <a:extLst>
              <a:ext uri="{FF2B5EF4-FFF2-40B4-BE49-F238E27FC236}">
                <a16:creationId xmlns:a16="http://schemas.microsoft.com/office/drawing/2014/main" id="{597D63C2-3EA9-4FEF-A772-E3BE525A7F3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18125" y="5881601"/>
            <a:ext cx="1217884" cy="408144"/>
          </a:xfrm>
          <a:prstGeom prst="rect">
            <a:avLst/>
          </a:prstGeom>
        </p:spPr>
      </p:pic>
    </p:spTree>
    <p:extLst>
      <p:ext uri="{BB962C8B-B14F-4D97-AF65-F5344CB8AC3E}">
        <p14:creationId xmlns:p14="http://schemas.microsoft.com/office/powerpoint/2010/main" val="252922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spcBef>
          <a:spcPct val="0"/>
        </a:spcBef>
        <a:buNone/>
        <a:defRPr sz="4000" b="1" kern="1200">
          <a:solidFill>
            <a:srgbClr val="276092"/>
          </a:solidFill>
          <a:latin typeface="Arial Narrow" panose="020B060602020203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276092"/>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27609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2760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27609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27609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014A-7F43-863E-BC5A-B4FCBF36796A}"/>
              </a:ext>
            </a:extLst>
          </p:cNvPr>
          <p:cNvSpPr>
            <a:spLocks noGrp="1"/>
          </p:cNvSpPr>
          <p:nvPr>
            <p:ph type="ctrTitle"/>
          </p:nvPr>
        </p:nvSpPr>
        <p:spPr>
          <a:xfrm>
            <a:off x="914400" y="4400365"/>
            <a:ext cx="10363200" cy="784225"/>
          </a:xfrm>
        </p:spPr>
        <p:txBody>
          <a:bodyPr>
            <a:noAutofit/>
          </a:bodyPr>
          <a:lstStyle/>
          <a:p>
            <a:r>
              <a:rPr lang="en-US" sz="3200" dirty="0"/>
              <a:t>Jackson Valley Irrigation District Board Meeting</a:t>
            </a:r>
            <a:br>
              <a:rPr lang="en-US" sz="3200" dirty="0"/>
            </a:br>
            <a:r>
              <a:rPr lang="en-US" sz="3200" dirty="0"/>
              <a:t>Treated Water Rate Study Findings</a:t>
            </a:r>
          </a:p>
        </p:txBody>
      </p:sp>
      <p:sp>
        <p:nvSpPr>
          <p:cNvPr id="3" name="Subtitle 2">
            <a:extLst>
              <a:ext uri="{FF2B5EF4-FFF2-40B4-BE49-F238E27FC236}">
                <a16:creationId xmlns:a16="http://schemas.microsoft.com/office/drawing/2014/main" id="{9EB2DD95-5ACC-F1C1-A706-7A3D363237FD}"/>
              </a:ext>
            </a:extLst>
          </p:cNvPr>
          <p:cNvSpPr>
            <a:spLocks noGrp="1"/>
          </p:cNvSpPr>
          <p:nvPr>
            <p:ph type="subTitle" idx="1"/>
          </p:nvPr>
        </p:nvSpPr>
        <p:spPr>
          <a:xfrm>
            <a:off x="1828800" y="5494304"/>
            <a:ext cx="8548382" cy="784225"/>
          </a:xfrm>
        </p:spPr>
        <p:txBody>
          <a:bodyPr>
            <a:normAutofit/>
          </a:bodyPr>
          <a:lstStyle/>
          <a:p>
            <a:r>
              <a:rPr lang="en-US" sz="1800" dirty="0"/>
              <a:t>Abigail Seaman, Utility Finance Consultant III</a:t>
            </a:r>
          </a:p>
          <a:p>
            <a:r>
              <a:rPr lang="en-US" sz="1800" dirty="0"/>
              <a:t>May 14, 2025</a:t>
            </a:r>
          </a:p>
        </p:txBody>
      </p:sp>
      <p:pic>
        <p:nvPicPr>
          <p:cNvPr id="1026" name="Picture 2" descr="Jackson Valley Irrigation District">
            <a:extLst>
              <a:ext uri="{FF2B5EF4-FFF2-40B4-BE49-F238E27FC236}">
                <a16:creationId xmlns:a16="http://schemas.microsoft.com/office/drawing/2014/main" id="{9EE62C64-00B0-C858-27AE-24E63C89E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31" y="990471"/>
            <a:ext cx="2630910" cy="265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10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6179-DFE0-95C2-E6DF-938E7FAE7CC1}"/>
              </a:ext>
            </a:extLst>
          </p:cNvPr>
          <p:cNvSpPr>
            <a:spLocks noGrp="1"/>
          </p:cNvSpPr>
          <p:nvPr>
            <p:ph type="title"/>
          </p:nvPr>
        </p:nvSpPr>
        <p:spPr/>
        <p:txBody>
          <a:bodyPr/>
          <a:lstStyle/>
          <a:p>
            <a:r>
              <a:rPr lang="en-US" dirty="0"/>
              <a:t>California Proposition 218</a:t>
            </a:r>
          </a:p>
        </p:txBody>
      </p:sp>
      <p:sp>
        <p:nvSpPr>
          <p:cNvPr id="3" name="Content Placeholder 2">
            <a:extLst>
              <a:ext uri="{FF2B5EF4-FFF2-40B4-BE49-F238E27FC236}">
                <a16:creationId xmlns:a16="http://schemas.microsoft.com/office/drawing/2014/main" id="{D89D29E1-2CB7-FBC8-F4C5-727A292806A4}"/>
              </a:ext>
            </a:extLst>
          </p:cNvPr>
          <p:cNvSpPr>
            <a:spLocks noGrp="1"/>
          </p:cNvSpPr>
          <p:nvPr>
            <p:ph idx="1"/>
          </p:nvPr>
        </p:nvSpPr>
        <p:spPr/>
        <p:txBody>
          <a:bodyPr>
            <a:normAutofit lnSpcReduction="10000"/>
          </a:bodyPr>
          <a:lstStyle/>
          <a:p>
            <a:r>
              <a:rPr lang="en-US" sz="2800" dirty="0"/>
              <a:t>Any time rates are increased, JVID must mail a notice to all ratepayers</a:t>
            </a:r>
          </a:p>
          <a:p>
            <a:pPr marL="0" indent="0">
              <a:buNone/>
            </a:pPr>
            <a:endParaRPr lang="en-US" sz="2800" dirty="0"/>
          </a:p>
          <a:p>
            <a:r>
              <a:rPr lang="en-US" sz="2800" dirty="0"/>
              <a:t>Hold a public hearing 45 days after the notice is mailed</a:t>
            </a:r>
          </a:p>
          <a:p>
            <a:pPr marL="0" indent="0">
              <a:buNone/>
            </a:pPr>
            <a:endParaRPr lang="en-US" sz="2800" dirty="0"/>
          </a:p>
          <a:p>
            <a:r>
              <a:rPr lang="en-US" sz="2800" dirty="0"/>
              <a:t>Customers have an opportunity to submit a written protest</a:t>
            </a:r>
          </a:p>
          <a:p>
            <a:pPr marL="0" indent="0">
              <a:buNone/>
            </a:pPr>
            <a:endParaRPr lang="en-US" sz="2800" dirty="0"/>
          </a:p>
          <a:p>
            <a:r>
              <a:rPr lang="en-US" sz="2800" dirty="0"/>
              <a:t>If 50% or more customers submit a protest, rates cannot be passed</a:t>
            </a:r>
          </a:p>
        </p:txBody>
      </p:sp>
    </p:spTree>
    <p:extLst>
      <p:ext uri="{BB962C8B-B14F-4D97-AF65-F5344CB8AC3E}">
        <p14:creationId xmlns:p14="http://schemas.microsoft.com/office/powerpoint/2010/main" val="14762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3D98-2371-0109-9353-BF182C30138C}"/>
              </a:ext>
            </a:extLst>
          </p:cNvPr>
          <p:cNvSpPr>
            <a:spLocks noGrp="1"/>
          </p:cNvSpPr>
          <p:nvPr>
            <p:ph type="title"/>
          </p:nvPr>
        </p:nvSpPr>
        <p:spPr>
          <a:xfrm>
            <a:off x="609600" y="534786"/>
            <a:ext cx="10972800" cy="822960"/>
          </a:xfrm>
        </p:spPr>
        <p:txBody>
          <a:bodyPr anchor="ctr">
            <a:normAutofit/>
          </a:bodyPr>
          <a:lstStyle/>
          <a:p>
            <a:r>
              <a:rPr lang="en-US" dirty="0"/>
              <a:t>Proposition 218 Notice</a:t>
            </a:r>
          </a:p>
        </p:txBody>
      </p:sp>
      <p:sp>
        <p:nvSpPr>
          <p:cNvPr id="8" name="Content Placeholder 2">
            <a:extLst>
              <a:ext uri="{FF2B5EF4-FFF2-40B4-BE49-F238E27FC236}">
                <a16:creationId xmlns:a16="http://schemas.microsoft.com/office/drawing/2014/main" id="{A8722513-75EB-021D-469A-0B8B9992B050}"/>
              </a:ext>
            </a:extLst>
          </p:cNvPr>
          <p:cNvSpPr>
            <a:spLocks noGrp="1"/>
          </p:cNvSpPr>
          <p:nvPr>
            <p:ph sz="half" idx="1"/>
          </p:nvPr>
        </p:nvSpPr>
        <p:spPr>
          <a:xfrm>
            <a:off x="609600" y="1828801"/>
            <a:ext cx="5384800" cy="4297363"/>
          </a:xfrm>
        </p:spPr>
        <p:txBody>
          <a:bodyPr/>
          <a:lstStyle/>
          <a:p>
            <a:r>
              <a:rPr lang="en-US" dirty="0"/>
              <a:t>Will be mailed to all treated water residential customers</a:t>
            </a:r>
          </a:p>
          <a:p>
            <a:r>
              <a:rPr lang="en-US" dirty="0"/>
              <a:t>Contract customer rates will be established separately</a:t>
            </a:r>
          </a:p>
          <a:p>
            <a:r>
              <a:rPr lang="en-US" dirty="0"/>
              <a:t>Other fees can be increased at the time of the public hearing</a:t>
            </a:r>
          </a:p>
        </p:txBody>
      </p:sp>
      <p:pic>
        <p:nvPicPr>
          <p:cNvPr id="5" name="Picture 4">
            <a:extLst>
              <a:ext uri="{FF2B5EF4-FFF2-40B4-BE49-F238E27FC236}">
                <a16:creationId xmlns:a16="http://schemas.microsoft.com/office/drawing/2014/main" id="{92A4BCA2-6A2B-CD45-12BF-BCC3A37EEA70}"/>
              </a:ext>
            </a:extLst>
          </p:cNvPr>
          <p:cNvPicPr>
            <a:picLocks noChangeAspect="1"/>
          </p:cNvPicPr>
          <p:nvPr/>
        </p:nvPicPr>
        <p:blipFill>
          <a:blip r:embed="rId2"/>
          <a:stretch>
            <a:fillRect/>
          </a:stretch>
        </p:blipFill>
        <p:spPr>
          <a:xfrm>
            <a:off x="7189145" y="405657"/>
            <a:ext cx="4686179" cy="6046685"/>
          </a:xfrm>
          <a:prstGeom prst="rect">
            <a:avLst/>
          </a:prstGeom>
          <a:noFill/>
        </p:spPr>
      </p:pic>
    </p:spTree>
    <p:extLst>
      <p:ext uri="{BB962C8B-B14F-4D97-AF65-F5344CB8AC3E}">
        <p14:creationId xmlns:p14="http://schemas.microsoft.com/office/powerpoint/2010/main" val="36024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B3E7-016E-977B-EBA6-3BB150AB5CA5}"/>
              </a:ext>
            </a:extLst>
          </p:cNvPr>
          <p:cNvSpPr>
            <a:spLocks noGrp="1"/>
          </p:cNvSpPr>
          <p:nvPr>
            <p:ph type="title"/>
          </p:nvPr>
        </p:nvSpPr>
        <p:spPr>
          <a:xfrm>
            <a:off x="609600" y="552923"/>
            <a:ext cx="10972800" cy="818677"/>
          </a:xfrm>
        </p:spPr>
        <p:txBody>
          <a:bodyPr anchor="ctr">
            <a:normAutofit/>
          </a:bodyPr>
          <a:lstStyle/>
          <a:p>
            <a:r>
              <a:rPr lang="en-US" dirty="0"/>
              <a:t>Next Steps</a:t>
            </a:r>
          </a:p>
        </p:txBody>
      </p:sp>
      <p:graphicFrame>
        <p:nvGraphicFramePr>
          <p:cNvPr id="5" name="Content Placeholder 2">
            <a:extLst>
              <a:ext uri="{FF2B5EF4-FFF2-40B4-BE49-F238E27FC236}">
                <a16:creationId xmlns:a16="http://schemas.microsoft.com/office/drawing/2014/main" id="{5888800E-6FEF-003B-B93F-1B9AEAFAC29F}"/>
              </a:ext>
            </a:extLst>
          </p:cNvPr>
          <p:cNvGraphicFramePr>
            <a:graphicFrameLocks noGrp="1"/>
          </p:cNvGraphicFramePr>
          <p:nvPr>
            <p:ph idx="1"/>
            <p:extLst>
              <p:ext uri="{D42A27DB-BD31-4B8C-83A1-F6EECF244321}">
                <p14:modId xmlns:p14="http://schemas.microsoft.com/office/powerpoint/2010/main" val="617073669"/>
              </p:ext>
            </p:extLst>
          </p:nvPr>
        </p:nvGraphicFramePr>
        <p:xfrm>
          <a:off x="609600" y="1853740"/>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60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7DB3-F1ED-DC3E-9E62-DD70ACB851B1}"/>
              </a:ext>
            </a:extLst>
          </p:cNvPr>
          <p:cNvSpPr>
            <a:spLocks noGrp="1"/>
          </p:cNvSpPr>
          <p:nvPr>
            <p:ph type="title"/>
          </p:nvPr>
        </p:nvSpPr>
        <p:spPr/>
        <p:txBody>
          <a:bodyPr/>
          <a:lstStyle/>
          <a:p>
            <a:r>
              <a:rPr lang="en-US" dirty="0"/>
              <a:t>Schedule</a:t>
            </a:r>
          </a:p>
        </p:txBody>
      </p:sp>
      <p:graphicFrame>
        <p:nvGraphicFramePr>
          <p:cNvPr id="4" name="Content Placeholder 3">
            <a:extLst>
              <a:ext uri="{FF2B5EF4-FFF2-40B4-BE49-F238E27FC236}">
                <a16:creationId xmlns:a16="http://schemas.microsoft.com/office/drawing/2014/main" id="{3E9F7886-238F-611A-DD83-69F830AA1615}"/>
              </a:ext>
            </a:extLst>
          </p:cNvPr>
          <p:cNvGraphicFramePr>
            <a:graphicFrameLocks noGrp="1"/>
          </p:cNvGraphicFramePr>
          <p:nvPr>
            <p:ph idx="1"/>
            <p:extLst>
              <p:ext uri="{D42A27DB-BD31-4B8C-83A1-F6EECF244321}">
                <p14:modId xmlns:p14="http://schemas.microsoft.com/office/powerpoint/2010/main" val="3492184872"/>
              </p:ext>
            </p:extLst>
          </p:nvPr>
        </p:nvGraphicFramePr>
        <p:xfrm>
          <a:off x="609600" y="1853740"/>
          <a:ext cx="109728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79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7F75F-E1D2-924B-3249-7E3D22D88F4D}"/>
              </a:ext>
            </a:extLst>
          </p:cNvPr>
          <p:cNvSpPr>
            <a:spLocks noGrp="1"/>
          </p:cNvSpPr>
          <p:nvPr>
            <p:ph type="title"/>
          </p:nvPr>
        </p:nvSpPr>
        <p:spPr/>
        <p:txBody>
          <a:bodyPr/>
          <a:lstStyle/>
          <a:p>
            <a:r>
              <a:rPr lang="en-US" dirty="0"/>
              <a:t>Treated Water Rate Study Background</a:t>
            </a:r>
          </a:p>
        </p:txBody>
      </p:sp>
      <p:sp>
        <p:nvSpPr>
          <p:cNvPr id="5" name="Content Placeholder 4">
            <a:extLst>
              <a:ext uri="{FF2B5EF4-FFF2-40B4-BE49-F238E27FC236}">
                <a16:creationId xmlns:a16="http://schemas.microsoft.com/office/drawing/2014/main" id="{5189D229-2087-A689-F8F3-5D2D7E5763A9}"/>
              </a:ext>
            </a:extLst>
          </p:cNvPr>
          <p:cNvSpPr>
            <a:spLocks noGrp="1"/>
          </p:cNvSpPr>
          <p:nvPr>
            <p:ph idx="1"/>
          </p:nvPr>
        </p:nvSpPr>
        <p:spPr/>
        <p:txBody>
          <a:bodyPr>
            <a:normAutofit/>
          </a:bodyPr>
          <a:lstStyle/>
          <a:p>
            <a:r>
              <a:rPr lang="en-US" sz="2800" dirty="0"/>
              <a:t>The last rate study conducted by RCAC informed the formation of the treated water system in 2019</a:t>
            </a:r>
          </a:p>
          <a:p>
            <a:pPr marL="457200" lvl="1" indent="0">
              <a:buNone/>
            </a:pPr>
            <a:endParaRPr lang="en-US" dirty="0"/>
          </a:p>
          <a:p>
            <a:pPr marL="457200" lvl="1" indent="0">
              <a:buNone/>
            </a:pPr>
            <a:endParaRPr lang="en-US" dirty="0"/>
          </a:p>
          <a:p>
            <a:pPr marL="457200" lvl="1" indent="0">
              <a:buNone/>
            </a:pPr>
            <a:endParaRPr lang="en-US" dirty="0"/>
          </a:p>
          <a:p>
            <a:r>
              <a:rPr lang="en-US" sz="2800" dirty="0"/>
              <a:t>RCAC is contracted to perform another rate study at no cost to the District to look at current usage levels and conduct an updated cost of service analysis</a:t>
            </a:r>
          </a:p>
        </p:txBody>
      </p:sp>
      <p:sp>
        <p:nvSpPr>
          <p:cNvPr id="7" name="TextBox 6">
            <a:extLst>
              <a:ext uri="{FF2B5EF4-FFF2-40B4-BE49-F238E27FC236}">
                <a16:creationId xmlns:a16="http://schemas.microsoft.com/office/drawing/2014/main" id="{B2DECA4E-C436-F8C2-3C37-A397485DED35}"/>
              </a:ext>
            </a:extLst>
          </p:cNvPr>
          <p:cNvSpPr txBox="1"/>
          <p:nvPr/>
        </p:nvSpPr>
        <p:spPr>
          <a:xfrm>
            <a:off x="3165011" y="3096369"/>
            <a:ext cx="8084625" cy="954107"/>
          </a:xfrm>
          <a:prstGeom prst="rect">
            <a:avLst/>
          </a:prstGeom>
          <a:noFill/>
        </p:spPr>
        <p:txBody>
          <a:bodyPr wrap="square">
            <a:spAutoFit/>
          </a:bodyPr>
          <a:lstStyle/>
          <a:p>
            <a:pPr lvl="1"/>
            <a:r>
              <a:rPr lang="en-US" sz="2800" dirty="0">
                <a:latin typeface="Arial" panose="020B0604020202020204" pitchFamily="34" charset="0"/>
                <a:cs typeface="Arial" panose="020B0604020202020204" pitchFamily="34" charset="0"/>
              </a:rPr>
              <a:t>Assumed 3% Annual Increases</a:t>
            </a:r>
          </a:p>
          <a:p>
            <a:pPr lvl="1"/>
            <a:r>
              <a:rPr lang="en-US" sz="2800" dirty="0">
                <a:latin typeface="Arial" panose="020B0604020202020204" pitchFamily="34" charset="0"/>
                <a:cs typeface="Arial" panose="020B0604020202020204" pitchFamily="34" charset="0"/>
              </a:rPr>
              <a:t>Currently on Year 6 of 5-Year Financial Plan</a:t>
            </a:r>
          </a:p>
        </p:txBody>
      </p:sp>
      <p:pic>
        <p:nvPicPr>
          <p:cNvPr id="9" name="Graphic 8" descr="Arrow: Clockwise curve with solid fill">
            <a:extLst>
              <a:ext uri="{FF2B5EF4-FFF2-40B4-BE49-F238E27FC236}">
                <a16:creationId xmlns:a16="http://schemas.microsoft.com/office/drawing/2014/main" id="{DDAF2D8E-1060-0A5F-6067-95BF3039120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849333" flipH="1">
            <a:off x="2644033" y="2980768"/>
            <a:ext cx="754422" cy="754422"/>
          </a:xfrm>
          <a:prstGeom prst="rect">
            <a:avLst/>
          </a:prstGeom>
        </p:spPr>
      </p:pic>
      <p:sp>
        <p:nvSpPr>
          <p:cNvPr id="3" name="TextBox 2">
            <a:extLst>
              <a:ext uri="{FF2B5EF4-FFF2-40B4-BE49-F238E27FC236}">
                <a16:creationId xmlns:a16="http://schemas.microsoft.com/office/drawing/2014/main" id="{7BBD4F8B-DAFB-9ABD-8459-0AF2CD97E6CA}"/>
              </a:ext>
            </a:extLst>
          </p:cNvPr>
          <p:cNvSpPr txBox="1"/>
          <p:nvPr/>
        </p:nvSpPr>
        <p:spPr>
          <a:xfrm>
            <a:off x="3241211" y="5869415"/>
            <a:ext cx="5416477" cy="369332"/>
          </a:xfrm>
          <a:prstGeom prst="rect">
            <a:avLst/>
          </a:prstGeom>
          <a:solidFill>
            <a:schemeClr val="accent1">
              <a:lumMod val="40000"/>
              <a:lumOff val="60000"/>
            </a:schemeClr>
          </a:solidFill>
        </p:spPr>
        <p:txBody>
          <a:bodyPr wrap="square">
            <a:spAutoFit/>
          </a:bodyPr>
          <a:lstStyle/>
          <a:p>
            <a:pPr algn="ctr"/>
            <a:r>
              <a:rPr lang="en-US" b="1" dirty="0"/>
              <a:t>Ad Hoc Committee Review – February 19, 2025</a:t>
            </a:r>
          </a:p>
        </p:txBody>
      </p:sp>
    </p:spTree>
    <p:extLst>
      <p:ext uri="{BB962C8B-B14F-4D97-AF65-F5344CB8AC3E}">
        <p14:creationId xmlns:p14="http://schemas.microsoft.com/office/powerpoint/2010/main" val="245287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060D-C16C-D38B-E9B3-882AFCA2F342}"/>
              </a:ext>
            </a:extLst>
          </p:cNvPr>
          <p:cNvSpPr>
            <a:spLocks noGrp="1"/>
          </p:cNvSpPr>
          <p:nvPr>
            <p:ph type="title"/>
          </p:nvPr>
        </p:nvSpPr>
        <p:spPr/>
        <p:txBody>
          <a:bodyPr/>
          <a:lstStyle/>
          <a:p>
            <a:r>
              <a:rPr lang="en-US" dirty="0"/>
              <a:t>Rate Study Process</a:t>
            </a:r>
          </a:p>
        </p:txBody>
      </p:sp>
      <p:graphicFrame>
        <p:nvGraphicFramePr>
          <p:cNvPr id="4" name="Content Placeholder 3">
            <a:extLst>
              <a:ext uri="{FF2B5EF4-FFF2-40B4-BE49-F238E27FC236}">
                <a16:creationId xmlns:a16="http://schemas.microsoft.com/office/drawing/2014/main" id="{074BFD47-2F5A-4622-451C-DE7A4FD6CD48}"/>
              </a:ext>
            </a:extLst>
          </p:cNvPr>
          <p:cNvGraphicFramePr>
            <a:graphicFrameLocks noGrp="1"/>
          </p:cNvGraphicFramePr>
          <p:nvPr>
            <p:ph idx="1"/>
            <p:extLst>
              <p:ext uri="{D42A27DB-BD31-4B8C-83A1-F6EECF244321}">
                <p14:modId xmlns:p14="http://schemas.microsoft.com/office/powerpoint/2010/main" val="3273628938"/>
              </p:ext>
            </p:extLst>
          </p:nvPr>
        </p:nvGraphicFramePr>
        <p:xfrm>
          <a:off x="609600" y="1854200"/>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7F418A9-42C8-A1AF-9BF0-C7FE8E550AD6}"/>
              </a:ext>
            </a:extLst>
          </p:cNvPr>
          <p:cNvSpPr/>
          <p:nvPr/>
        </p:nvSpPr>
        <p:spPr>
          <a:xfrm>
            <a:off x="3407508" y="3165231"/>
            <a:ext cx="7229230" cy="31398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FDE914-AACC-2258-6979-24999EB593B4}"/>
              </a:ext>
            </a:extLst>
          </p:cNvPr>
          <p:cNvSpPr/>
          <p:nvPr/>
        </p:nvSpPr>
        <p:spPr>
          <a:xfrm>
            <a:off x="5350042" y="4828673"/>
            <a:ext cx="5286696" cy="1476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99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6E05A16-83A2-2F15-57E4-71BA84737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3AA8D-F59F-E1A2-8E7A-1A683410B69A}"/>
              </a:ext>
            </a:extLst>
          </p:cNvPr>
          <p:cNvSpPr>
            <a:spLocks noGrp="1"/>
          </p:cNvSpPr>
          <p:nvPr>
            <p:ph type="title"/>
          </p:nvPr>
        </p:nvSpPr>
        <p:spPr/>
        <p:txBody>
          <a:bodyPr/>
          <a:lstStyle/>
          <a:p>
            <a:r>
              <a:rPr lang="en-US" dirty="0"/>
              <a:t>Rate Study Process</a:t>
            </a:r>
          </a:p>
        </p:txBody>
      </p:sp>
      <p:graphicFrame>
        <p:nvGraphicFramePr>
          <p:cNvPr id="4" name="Content Placeholder 3">
            <a:extLst>
              <a:ext uri="{FF2B5EF4-FFF2-40B4-BE49-F238E27FC236}">
                <a16:creationId xmlns:a16="http://schemas.microsoft.com/office/drawing/2014/main" id="{3941EBC9-25CE-1947-791D-7A499C4E5FE9}"/>
              </a:ext>
            </a:extLst>
          </p:cNvPr>
          <p:cNvGraphicFramePr>
            <a:graphicFrameLocks noGrp="1"/>
          </p:cNvGraphicFramePr>
          <p:nvPr>
            <p:ph idx="1"/>
            <p:extLst>
              <p:ext uri="{D42A27DB-BD31-4B8C-83A1-F6EECF244321}">
                <p14:modId xmlns:p14="http://schemas.microsoft.com/office/powerpoint/2010/main" val="589780073"/>
              </p:ext>
            </p:extLst>
          </p:nvPr>
        </p:nvGraphicFramePr>
        <p:xfrm>
          <a:off x="609600" y="1854200"/>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FD0309EB-4599-C54C-6874-11103A84C2C3}"/>
              </a:ext>
            </a:extLst>
          </p:cNvPr>
          <p:cNvSpPr/>
          <p:nvPr/>
        </p:nvSpPr>
        <p:spPr>
          <a:xfrm>
            <a:off x="5350042" y="4828673"/>
            <a:ext cx="5286696" cy="1476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31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D3B228F-44D4-22FD-FACF-FEA2A8D37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2FCDA-875A-EBBB-902B-42352AB2F219}"/>
              </a:ext>
            </a:extLst>
          </p:cNvPr>
          <p:cNvSpPr>
            <a:spLocks noGrp="1"/>
          </p:cNvSpPr>
          <p:nvPr>
            <p:ph type="title"/>
          </p:nvPr>
        </p:nvSpPr>
        <p:spPr/>
        <p:txBody>
          <a:bodyPr/>
          <a:lstStyle/>
          <a:p>
            <a:r>
              <a:rPr lang="en-US" dirty="0"/>
              <a:t>Rate Study Process</a:t>
            </a:r>
          </a:p>
        </p:txBody>
      </p:sp>
      <p:graphicFrame>
        <p:nvGraphicFramePr>
          <p:cNvPr id="4" name="Content Placeholder 3">
            <a:extLst>
              <a:ext uri="{FF2B5EF4-FFF2-40B4-BE49-F238E27FC236}">
                <a16:creationId xmlns:a16="http://schemas.microsoft.com/office/drawing/2014/main" id="{8119516E-56DD-6880-2665-4AE34BB9C788}"/>
              </a:ext>
            </a:extLst>
          </p:cNvPr>
          <p:cNvGraphicFramePr>
            <a:graphicFrameLocks noGrp="1"/>
          </p:cNvGraphicFramePr>
          <p:nvPr>
            <p:ph idx="1"/>
            <p:extLst>
              <p:ext uri="{D42A27DB-BD31-4B8C-83A1-F6EECF244321}">
                <p14:modId xmlns:p14="http://schemas.microsoft.com/office/powerpoint/2010/main" val="3682560587"/>
              </p:ext>
            </p:extLst>
          </p:nvPr>
        </p:nvGraphicFramePr>
        <p:xfrm>
          <a:off x="609600" y="1854200"/>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41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FCD8-98D6-C6A5-BBA9-C19CCF5EC3BA}"/>
              </a:ext>
            </a:extLst>
          </p:cNvPr>
          <p:cNvSpPr>
            <a:spLocks noGrp="1"/>
          </p:cNvSpPr>
          <p:nvPr>
            <p:ph type="title"/>
          </p:nvPr>
        </p:nvSpPr>
        <p:spPr>
          <a:xfrm>
            <a:off x="609600" y="552923"/>
            <a:ext cx="10972800" cy="818677"/>
          </a:xfrm>
        </p:spPr>
        <p:txBody>
          <a:bodyPr anchor="ctr">
            <a:normAutofit/>
          </a:bodyPr>
          <a:lstStyle/>
          <a:p>
            <a:r>
              <a:rPr lang="en-US" dirty="0"/>
              <a:t>Operating Budget</a:t>
            </a:r>
          </a:p>
        </p:txBody>
      </p:sp>
      <p:graphicFrame>
        <p:nvGraphicFramePr>
          <p:cNvPr id="4" name="Chart 3">
            <a:extLst>
              <a:ext uri="{FF2B5EF4-FFF2-40B4-BE49-F238E27FC236}">
                <a16:creationId xmlns:a16="http://schemas.microsoft.com/office/drawing/2014/main" id="{96108B8E-8AE3-07CB-C868-E7226ADD2EC6}"/>
              </a:ext>
            </a:extLst>
          </p:cNvPr>
          <p:cNvGraphicFramePr>
            <a:graphicFrameLocks/>
          </p:cNvGraphicFramePr>
          <p:nvPr>
            <p:extLst>
              <p:ext uri="{D42A27DB-BD31-4B8C-83A1-F6EECF244321}">
                <p14:modId xmlns:p14="http://schemas.microsoft.com/office/powerpoint/2010/main" val="3508388263"/>
              </p:ext>
            </p:extLst>
          </p:nvPr>
        </p:nvGraphicFramePr>
        <p:xfrm>
          <a:off x="609600" y="1811046"/>
          <a:ext cx="10972800" cy="4296791"/>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5" descr="Line arrow: Slight curve outline">
            <a:extLst>
              <a:ext uri="{FF2B5EF4-FFF2-40B4-BE49-F238E27FC236}">
                <a16:creationId xmlns:a16="http://schemas.microsoft.com/office/drawing/2014/main" id="{0D8F510A-8B95-1D45-1B37-20E14F7F3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389922">
            <a:off x="5230427" y="2527916"/>
            <a:ext cx="914400" cy="914400"/>
          </a:xfrm>
          <a:prstGeom prst="rect">
            <a:avLst/>
          </a:prstGeom>
        </p:spPr>
      </p:pic>
      <p:sp>
        <p:nvSpPr>
          <p:cNvPr id="7" name="TextBox 6">
            <a:extLst>
              <a:ext uri="{FF2B5EF4-FFF2-40B4-BE49-F238E27FC236}">
                <a16:creationId xmlns:a16="http://schemas.microsoft.com/office/drawing/2014/main" id="{E2CE26DE-08F2-946B-E59A-4A45AC5E7237}"/>
              </a:ext>
            </a:extLst>
          </p:cNvPr>
          <p:cNvSpPr txBox="1"/>
          <p:nvPr/>
        </p:nvSpPr>
        <p:spPr>
          <a:xfrm>
            <a:off x="5749771" y="3059668"/>
            <a:ext cx="1580226" cy="369332"/>
          </a:xfrm>
          <a:prstGeom prst="rect">
            <a:avLst/>
          </a:prstGeom>
          <a:noFill/>
        </p:spPr>
        <p:txBody>
          <a:bodyPr wrap="square" rtlCol="0">
            <a:spAutoFit/>
          </a:bodyPr>
          <a:lstStyle/>
          <a:p>
            <a:pPr algn="ctr"/>
            <a:r>
              <a:rPr lang="en-US" b="1" dirty="0">
                <a:solidFill>
                  <a:schemeClr val="accent3"/>
                </a:solidFill>
              </a:rPr>
              <a:t>5.3% Increase</a:t>
            </a:r>
          </a:p>
        </p:txBody>
      </p:sp>
      <p:grpSp>
        <p:nvGrpSpPr>
          <p:cNvPr id="10" name="Group 9">
            <a:extLst>
              <a:ext uri="{FF2B5EF4-FFF2-40B4-BE49-F238E27FC236}">
                <a16:creationId xmlns:a16="http://schemas.microsoft.com/office/drawing/2014/main" id="{AFA7D67D-12F0-461A-AA72-3E9F0328D1E9}"/>
              </a:ext>
            </a:extLst>
          </p:cNvPr>
          <p:cNvGrpSpPr/>
          <p:nvPr/>
        </p:nvGrpSpPr>
        <p:grpSpPr>
          <a:xfrm>
            <a:off x="8397813" y="2345092"/>
            <a:ext cx="3267221" cy="2770732"/>
            <a:chOff x="9225503" y="2231814"/>
            <a:chExt cx="3267221" cy="2770732"/>
          </a:xfrm>
        </p:grpSpPr>
        <p:pic>
          <p:nvPicPr>
            <p:cNvPr id="1026" name="Picture 2" descr="102,600+ Sticky Note Pad Stock Photos, Pictures &amp; Royalty ...">
              <a:extLst>
                <a:ext uri="{FF2B5EF4-FFF2-40B4-BE49-F238E27FC236}">
                  <a16:creationId xmlns:a16="http://schemas.microsoft.com/office/drawing/2014/main" id="{26FC8702-65F5-FA4D-DBB7-F4D274A6CA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780" b="89981" l="9967" r="89869">
                          <a14:foregroundMark x1="30882" y1="10405" x2="38235" y2="4239"/>
                          <a14:foregroundMark x1="38235" y1="4239" x2="40833" y2="5097"/>
                          <a14:foregroundMark x1="41432" y1="6426" x2="35131" y2="5780"/>
                          <a14:foregroundMark x1="35131" y1="5780" x2="47712" y2="9827"/>
                          <a14:backgroundMark x1="48529" y1="7129" x2="40359" y2="4046"/>
                        </a14:backgroundRemoval>
                      </a14:imgEffect>
                    </a14:imgLayer>
                  </a14:imgProps>
                </a:ext>
                <a:ext uri="{28A0092B-C50C-407E-A947-70E740481C1C}">
                  <a14:useLocalDpi xmlns:a14="http://schemas.microsoft.com/office/drawing/2010/main" val="0"/>
                </a:ext>
              </a:extLst>
            </a:blip>
            <a:srcRect/>
            <a:stretch>
              <a:fillRect/>
            </a:stretch>
          </p:blipFill>
          <p:spPr bwMode="auto">
            <a:xfrm rot="20569040">
              <a:off x="9225503" y="2231814"/>
              <a:ext cx="3267221" cy="2770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83C07D-630C-5CF8-7C0C-3AC5CE3DEFAE}"/>
                </a:ext>
              </a:extLst>
            </p:cNvPr>
            <p:cNvSpPr txBox="1"/>
            <p:nvPr/>
          </p:nvSpPr>
          <p:spPr>
            <a:xfrm>
              <a:off x="9914515" y="2946390"/>
              <a:ext cx="1997832" cy="1077218"/>
            </a:xfrm>
            <a:prstGeom prst="rect">
              <a:avLst/>
            </a:prstGeom>
            <a:noFill/>
          </p:spPr>
          <p:txBody>
            <a:bodyPr wrap="square">
              <a:spAutoFit/>
            </a:bodyPr>
            <a:lstStyle/>
            <a:p>
              <a:pPr algn="ctr"/>
              <a:r>
                <a:rPr lang="en-US" sz="1600" dirty="0"/>
                <a:t>Average change in CPI 4% per year</a:t>
              </a:r>
            </a:p>
            <a:p>
              <a:pPr algn="ctr"/>
              <a:r>
                <a:rPr lang="en-US" sz="1600" dirty="0"/>
                <a:t>Projected </a:t>
              </a:r>
            </a:p>
            <a:p>
              <a:pPr algn="ctr"/>
              <a:r>
                <a:rPr lang="en-US" sz="1600" dirty="0"/>
                <a:t>2025-2029</a:t>
              </a:r>
            </a:p>
          </p:txBody>
        </p:sp>
      </p:grpSp>
    </p:spTree>
    <p:extLst>
      <p:ext uri="{BB962C8B-B14F-4D97-AF65-F5344CB8AC3E}">
        <p14:creationId xmlns:p14="http://schemas.microsoft.com/office/powerpoint/2010/main" val="225397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CD2A-766E-0B5B-A232-264DF8C53D9B}"/>
              </a:ext>
            </a:extLst>
          </p:cNvPr>
          <p:cNvSpPr>
            <a:spLocks noGrp="1"/>
          </p:cNvSpPr>
          <p:nvPr>
            <p:ph type="title"/>
          </p:nvPr>
        </p:nvSpPr>
        <p:spPr>
          <a:xfrm>
            <a:off x="609600" y="552923"/>
            <a:ext cx="10972800" cy="818677"/>
          </a:xfrm>
        </p:spPr>
        <p:txBody>
          <a:bodyPr anchor="ctr">
            <a:normAutofit/>
          </a:bodyPr>
          <a:lstStyle/>
          <a:p>
            <a:r>
              <a:rPr lang="en-US" dirty="0"/>
              <a:t>Contract Operator Assumptions</a:t>
            </a:r>
          </a:p>
        </p:txBody>
      </p:sp>
      <p:pic>
        <p:nvPicPr>
          <p:cNvPr id="5" name="Picture 4">
            <a:extLst>
              <a:ext uri="{FF2B5EF4-FFF2-40B4-BE49-F238E27FC236}">
                <a16:creationId xmlns:a16="http://schemas.microsoft.com/office/drawing/2014/main" id="{F3CCA88C-DBAA-7DB1-50D6-6E47281C19E7}"/>
              </a:ext>
            </a:extLst>
          </p:cNvPr>
          <p:cNvPicPr>
            <a:picLocks noChangeAspect="1"/>
          </p:cNvPicPr>
          <p:nvPr/>
        </p:nvPicPr>
        <p:blipFill>
          <a:blip r:embed="rId2"/>
          <a:srcRect t="10927"/>
          <a:stretch/>
        </p:blipFill>
        <p:spPr>
          <a:xfrm>
            <a:off x="1073369" y="2153688"/>
            <a:ext cx="10045262" cy="3243516"/>
          </a:xfrm>
          <a:prstGeom prst="rect">
            <a:avLst/>
          </a:prstGeom>
          <a:noFill/>
        </p:spPr>
      </p:pic>
    </p:spTree>
    <p:extLst>
      <p:ext uri="{BB962C8B-B14F-4D97-AF65-F5344CB8AC3E}">
        <p14:creationId xmlns:p14="http://schemas.microsoft.com/office/powerpoint/2010/main" val="343300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a:extLst>
              <a:ext uri="{FF2B5EF4-FFF2-40B4-BE49-F238E27FC236}">
                <a16:creationId xmlns:a16="http://schemas.microsoft.com/office/drawing/2014/main" id="{775EE331-CBD4-40A5-BD85-EECC6BBAC32B}"/>
              </a:ext>
            </a:extLst>
          </p:cNvPr>
          <p:cNvSpPr>
            <a:spLocks noGrp="1"/>
          </p:cNvSpPr>
          <p:nvPr>
            <p:ph type="title"/>
          </p:nvPr>
        </p:nvSpPr>
        <p:spPr/>
        <p:txBody>
          <a:bodyPr/>
          <a:lstStyle/>
          <a:p>
            <a:r>
              <a:rPr lang="en-US" dirty="0"/>
              <a:t>WELCOME!</a:t>
            </a:r>
          </a:p>
        </p:txBody>
      </p:sp>
      <p:sp>
        <p:nvSpPr>
          <p:cNvPr id="24579" name="Content Placeholder 2">
            <a:extLst>
              <a:ext uri="{FF2B5EF4-FFF2-40B4-BE49-F238E27FC236}">
                <a16:creationId xmlns:a16="http://schemas.microsoft.com/office/drawing/2014/main" id="{AD5344B6-AC2A-4A6B-BE3D-749D02AA479E}"/>
              </a:ext>
            </a:extLst>
          </p:cNvPr>
          <p:cNvSpPr>
            <a:spLocks noGrp="1"/>
          </p:cNvSpPr>
          <p:nvPr>
            <p:ph idx="1"/>
          </p:nvPr>
        </p:nvSpPr>
        <p:spPr/>
        <p:txBody>
          <a:bodyPr>
            <a:normAutofit/>
          </a:bodyPr>
          <a:lstStyle/>
          <a:p>
            <a:pPr marL="0" indent="0" algn="ctr">
              <a:buNone/>
            </a:pPr>
            <a:r>
              <a:rPr lang="en-US" altLang="en-US" sz="2400" dirty="0"/>
              <a:t>©2025. </a:t>
            </a:r>
            <a:r>
              <a:rPr lang="en-US" sz="2400" b="0" i="0" dirty="0">
                <a:effectLst/>
              </a:rPr>
              <a:t>Funding for this project has been provided in full or in part under the Safe and Affordable Funding for Equity and Resiliency (SAFER) Drinking Water Program through an agreement with the State Water Resources Control Board. The contents of this document do not necessarily reflect the views and policies of the foregoing, nor does mention of trade names or commercial products constitute endorsement or recommendation for use.</a:t>
            </a:r>
            <a:endParaRPr lang="en-US" altLang="en-US" sz="2400" dirty="0"/>
          </a:p>
        </p:txBody>
      </p:sp>
      <p:pic>
        <p:nvPicPr>
          <p:cNvPr id="24582" name="Picture 2">
            <a:extLst>
              <a:ext uri="{FF2B5EF4-FFF2-40B4-BE49-F238E27FC236}">
                <a16:creationId xmlns:a16="http://schemas.microsoft.com/office/drawing/2014/main" id="{3DED3AB7-B473-4F11-8292-61C9CFE044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124200" y="4403302"/>
            <a:ext cx="2301875" cy="159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a sign&#10;&#10;Description automatically generated">
            <a:extLst>
              <a:ext uri="{FF2B5EF4-FFF2-40B4-BE49-F238E27FC236}">
                <a16:creationId xmlns:a16="http://schemas.microsoft.com/office/drawing/2014/main" id="{430F79A7-07F5-4ED8-A026-BCE160D95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572000"/>
            <a:ext cx="3429000" cy="13716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6E4A-6EDD-51D4-DCAA-24FC05FF609A}"/>
              </a:ext>
            </a:extLst>
          </p:cNvPr>
          <p:cNvSpPr>
            <a:spLocks noGrp="1"/>
          </p:cNvSpPr>
          <p:nvPr>
            <p:ph type="title"/>
          </p:nvPr>
        </p:nvSpPr>
        <p:spPr>
          <a:xfrm>
            <a:off x="609600" y="552923"/>
            <a:ext cx="10972800" cy="818677"/>
          </a:xfrm>
        </p:spPr>
        <p:txBody>
          <a:bodyPr anchor="ctr">
            <a:normAutofit/>
          </a:bodyPr>
          <a:lstStyle/>
          <a:p>
            <a:r>
              <a:rPr lang="en-US" dirty="0"/>
              <a:t>Customer Usage (gallons)</a:t>
            </a:r>
          </a:p>
        </p:txBody>
      </p:sp>
      <p:graphicFrame>
        <p:nvGraphicFramePr>
          <p:cNvPr id="3" name="Chart 2">
            <a:extLst>
              <a:ext uri="{FF2B5EF4-FFF2-40B4-BE49-F238E27FC236}">
                <a16:creationId xmlns:a16="http://schemas.microsoft.com/office/drawing/2014/main" id="{EAE3A6B7-A33C-5046-6764-29D9FE7BE2A3}"/>
              </a:ext>
            </a:extLst>
          </p:cNvPr>
          <p:cNvGraphicFramePr>
            <a:graphicFrameLocks/>
          </p:cNvGraphicFramePr>
          <p:nvPr>
            <p:extLst>
              <p:ext uri="{D42A27DB-BD31-4B8C-83A1-F6EECF244321}">
                <p14:modId xmlns:p14="http://schemas.microsoft.com/office/powerpoint/2010/main" val="1399694880"/>
              </p:ext>
            </p:extLst>
          </p:nvPr>
        </p:nvGraphicFramePr>
        <p:xfrm>
          <a:off x="609600" y="1853740"/>
          <a:ext cx="10972800" cy="42973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Line arrow: Slight curve outline">
            <a:extLst>
              <a:ext uri="{FF2B5EF4-FFF2-40B4-BE49-F238E27FC236}">
                <a16:creationId xmlns:a16="http://schemas.microsoft.com/office/drawing/2014/main" id="{67D402A1-51D2-99A5-7676-324C28F733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389922">
            <a:off x="1967170" y="3380296"/>
            <a:ext cx="345920" cy="345920"/>
          </a:xfrm>
          <a:prstGeom prst="rect">
            <a:avLst/>
          </a:prstGeom>
        </p:spPr>
      </p:pic>
      <p:sp>
        <p:nvSpPr>
          <p:cNvPr id="5" name="Rectangle: Rounded Corners 4">
            <a:extLst>
              <a:ext uri="{FF2B5EF4-FFF2-40B4-BE49-F238E27FC236}">
                <a16:creationId xmlns:a16="http://schemas.microsoft.com/office/drawing/2014/main" id="{ED7650C9-96E3-85B0-DC28-342B6F37E617}"/>
              </a:ext>
            </a:extLst>
          </p:cNvPr>
          <p:cNvSpPr/>
          <p:nvPr/>
        </p:nvSpPr>
        <p:spPr>
          <a:xfrm>
            <a:off x="9644185" y="4002421"/>
            <a:ext cx="1672492" cy="695569"/>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kern="1200" dirty="0"/>
              <a:t>Based on 12 homes at 200 gpd </a:t>
            </a:r>
          </a:p>
          <a:p>
            <a:pPr algn="ctr"/>
            <a:r>
              <a:rPr lang="en-US" kern="1200" dirty="0"/>
              <a:t>(average JVID water use)</a:t>
            </a:r>
          </a:p>
        </p:txBody>
      </p:sp>
      <p:pic>
        <p:nvPicPr>
          <p:cNvPr id="6" name="Graphic 3" descr="Line arrow: Slight curve outline">
            <a:extLst>
              <a:ext uri="{FF2B5EF4-FFF2-40B4-BE49-F238E27FC236}">
                <a16:creationId xmlns:a16="http://schemas.microsoft.com/office/drawing/2014/main" id="{8E61645E-173A-7FD4-C8F1-504B15486B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618028" flipV="1">
            <a:off x="9838548" y="4814508"/>
            <a:ext cx="345920" cy="345920"/>
          </a:xfrm>
          <a:prstGeom prst="rect">
            <a:avLst/>
          </a:prstGeom>
        </p:spPr>
      </p:pic>
      <p:pic>
        <p:nvPicPr>
          <p:cNvPr id="8" name="Graphic 3" descr="Line arrow: Slight curve outline">
            <a:extLst>
              <a:ext uri="{FF2B5EF4-FFF2-40B4-BE49-F238E27FC236}">
                <a16:creationId xmlns:a16="http://schemas.microsoft.com/office/drawing/2014/main" id="{579A6646-2358-4B39-1EC7-FA934D8118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389922">
            <a:off x="4570980" y="4177245"/>
            <a:ext cx="345920" cy="345920"/>
          </a:xfrm>
          <a:prstGeom prst="rect">
            <a:avLst/>
          </a:prstGeom>
        </p:spPr>
      </p:pic>
      <p:pic>
        <p:nvPicPr>
          <p:cNvPr id="9" name="Graphic 1" descr="Line arrow: Slight curve outline">
            <a:extLst>
              <a:ext uri="{FF2B5EF4-FFF2-40B4-BE49-F238E27FC236}">
                <a16:creationId xmlns:a16="http://schemas.microsoft.com/office/drawing/2014/main" id="{15CAF911-4038-D2F8-CBAD-F52EE593CD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210078" flipV="1">
            <a:off x="7376702" y="2802749"/>
            <a:ext cx="345920" cy="345920"/>
          </a:xfrm>
          <a:prstGeom prst="rect">
            <a:avLst/>
          </a:prstGeom>
        </p:spPr>
      </p:pic>
    </p:spTree>
    <p:extLst>
      <p:ext uri="{BB962C8B-B14F-4D97-AF65-F5344CB8AC3E}">
        <p14:creationId xmlns:p14="http://schemas.microsoft.com/office/powerpoint/2010/main" val="8653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E696C2C-C5ED-3728-C0EA-147992D83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293FC-E6A4-CA12-4A28-A0109655C53C}"/>
              </a:ext>
            </a:extLst>
          </p:cNvPr>
          <p:cNvSpPr>
            <a:spLocks noGrp="1"/>
          </p:cNvSpPr>
          <p:nvPr>
            <p:ph type="title"/>
          </p:nvPr>
        </p:nvSpPr>
        <p:spPr>
          <a:xfrm>
            <a:off x="609600" y="552923"/>
            <a:ext cx="10972800" cy="818677"/>
          </a:xfrm>
        </p:spPr>
        <p:txBody>
          <a:bodyPr anchor="ctr">
            <a:normAutofit/>
          </a:bodyPr>
          <a:lstStyle/>
          <a:p>
            <a:r>
              <a:rPr lang="en-US" dirty="0"/>
              <a:t>LARA Usage</a:t>
            </a:r>
          </a:p>
        </p:txBody>
      </p:sp>
      <p:pic>
        <p:nvPicPr>
          <p:cNvPr id="4" name="Content Placeholder 3">
            <a:extLst>
              <a:ext uri="{FF2B5EF4-FFF2-40B4-BE49-F238E27FC236}">
                <a16:creationId xmlns:a16="http://schemas.microsoft.com/office/drawing/2014/main" id="{5A0FF684-5963-7914-6BEA-6B1A42372BB9}"/>
              </a:ext>
            </a:extLst>
          </p:cNvPr>
          <p:cNvPicPr>
            <a:picLocks noGrp="1" noChangeAspect="1"/>
          </p:cNvPicPr>
          <p:nvPr>
            <p:ph idx="1"/>
          </p:nvPr>
        </p:nvPicPr>
        <p:blipFill>
          <a:blip r:embed="rId2"/>
          <a:srcRect l="34901" t="4118" r="7647" b="-4119"/>
          <a:stretch/>
        </p:blipFill>
        <p:spPr>
          <a:xfrm>
            <a:off x="757083" y="1539107"/>
            <a:ext cx="10972800" cy="4297363"/>
          </a:xfrm>
          <a:prstGeom prst="rect">
            <a:avLst/>
          </a:prstGeom>
          <a:noFill/>
        </p:spPr>
      </p:pic>
    </p:spTree>
    <p:extLst>
      <p:ext uri="{BB962C8B-B14F-4D97-AF65-F5344CB8AC3E}">
        <p14:creationId xmlns:p14="http://schemas.microsoft.com/office/powerpoint/2010/main" val="311177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6532-8D48-04D0-27C5-38D0F92FA25E}"/>
              </a:ext>
            </a:extLst>
          </p:cNvPr>
          <p:cNvSpPr>
            <a:spLocks noGrp="1"/>
          </p:cNvSpPr>
          <p:nvPr>
            <p:ph type="title"/>
          </p:nvPr>
        </p:nvSpPr>
        <p:spPr>
          <a:xfrm>
            <a:off x="609600" y="552923"/>
            <a:ext cx="10972800" cy="818677"/>
          </a:xfrm>
        </p:spPr>
        <p:txBody>
          <a:bodyPr anchor="ctr">
            <a:normAutofit/>
          </a:bodyPr>
          <a:lstStyle/>
          <a:p>
            <a:r>
              <a:rPr lang="en-US" dirty="0"/>
              <a:t>Oaks MHP Usage (gallons)</a:t>
            </a:r>
          </a:p>
        </p:txBody>
      </p:sp>
      <p:graphicFrame>
        <p:nvGraphicFramePr>
          <p:cNvPr id="4" name="Chart 3">
            <a:extLst>
              <a:ext uri="{FF2B5EF4-FFF2-40B4-BE49-F238E27FC236}">
                <a16:creationId xmlns:a16="http://schemas.microsoft.com/office/drawing/2014/main" id="{2F2E9772-A074-15E8-1160-29BFC2D875B8}"/>
              </a:ext>
            </a:extLst>
          </p:cNvPr>
          <p:cNvGraphicFramePr>
            <a:graphicFrameLocks/>
          </p:cNvGraphicFramePr>
          <p:nvPr>
            <p:extLst>
              <p:ext uri="{D42A27DB-BD31-4B8C-83A1-F6EECF244321}">
                <p14:modId xmlns:p14="http://schemas.microsoft.com/office/powerpoint/2010/main" val="3641931784"/>
              </p:ext>
            </p:extLst>
          </p:nvPr>
        </p:nvGraphicFramePr>
        <p:xfrm>
          <a:off x="609600" y="1853741"/>
          <a:ext cx="10972800" cy="389011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4741D8F-305C-0CA4-505A-DB49A7E0BF6C}"/>
              </a:ext>
            </a:extLst>
          </p:cNvPr>
          <p:cNvSpPr/>
          <p:nvPr/>
        </p:nvSpPr>
        <p:spPr>
          <a:xfrm>
            <a:off x="1979802" y="5872294"/>
            <a:ext cx="7843706" cy="4327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Oaks MHP has been repairing leaks to reduce water use</a:t>
            </a:r>
          </a:p>
        </p:txBody>
      </p:sp>
    </p:spTree>
    <p:extLst>
      <p:ext uri="{BB962C8B-B14F-4D97-AF65-F5344CB8AC3E}">
        <p14:creationId xmlns:p14="http://schemas.microsoft.com/office/powerpoint/2010/main" val="374011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DE57-6E1C-F307-1F0A-6723948C40E8}"/>
              </a:ext>
            </a:extLst>
          </p:cNvPr>
          <p:cNvSpPr>
            <a:spLocks noGrp="1"/>
          </p:cNvSpPr>
          <p:nvPr>
            <p:ph type="title"/>
          </p:nvPr>
        </p:nvSpPr>
        <p:spPr/>
        <p:txBody>
          <a:bodyPr anchor="ctr">
            <a:normAutofit/>
          </a:bodyPr>
          <a:lstStyle/>
          <a:p>
            <a:r>
              <a:rPr lang="en-US" dirty="0"/>
              <a:t>Capital Improvement Investment Plan</a:t>
            </a:r>
          </a:p>
        </p:txBody>
      </p:sp>
      <p:graphicFrame>
        <p:nvGraphicFramePr>
          <p:cNvPr id="5" name="Content Placeholder 4">
            <a:extLst>
              <a:ext uri="{FF2B5EF4-FFF2-40B4-BE49-F238E27FC236}">
                <a16:creationId xmlns:a16="http://schemas.microsoft.com/office/drawing/2014/main" id="{1AA2D1D6-8FD0-6F7A-11CB-3D871BB9E495}"/>
              </a:ext>
            </a:extLst>
          </p:cNvPr>
          <p:cNvGraphicFramePr>
            <a:graphicFrameLocks noGrp="1"/>
          </p:cNvGraphicFramePr>
          <p:nvPr>
            <p:ph sz="half" idx="1"/>
            <p:extLst>
              <p:ext uri="{D42A27DB-BD31-4B8C-83A1-F6EECF244321}">
                <p14:modId xmlns:p14="http://schemas.microsoft.com/office/powerpoint/2010/main" val="2479178731"/>
              </p:ext>
            </p:extLst>
          </p:nvPr>
        </p:nvGraphicFramePr>
        <p:xfrm>
          <a:off x="609600" y="1828800"/>
          <a:ext cx="5384800" cy="4297363"/>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9">
            <a:extLst>
              <a:ext uri="{FF2B5EF4-FFF2-40B4-BE49-F238E27FC236}">
                <a16:creationId xmlns:a16="http://schemas.microsoft.com/office/drawing/2014/main" id="{8AA0C37B-0EEE-2685-C1DA-1A6C8BADBEB9}"/>
              </a:ext>
            </a:extLst>
          </p:cNvPr>
          <p:cNvSpPr>
            <a:spLocks noGrp="1"/>
          </p:cNvSpPr>
          <p:nvPr>
            <p:ph sz="half" idx="2"/>
          </p:nvPr>
        </p:nvSpPr>
        <p:spPr/>
        <p:txBody>
          <a:bodyPr/>
          <a:lstStyle/>
          <a:p>
            <a:r>
              <a:rPr lang="en-US" dirty="0"/>
              <a:t>Most assets put in place in 2019 at the formation of the TW system</a:t>
            </a:r>
          </a:p>
          <a:p>
            <a:pPr marL="0" indent="0">
              <a:buNone/>
            </a:pPr>
            <a:endParaRPr lang="en-US" dirty="0"/>
          </a:p>
          <a:p>
            <a:r>
              <a:rPr lang="en-US" dirty="0"/>
              <a:t>Useful life of assets ranges from 5-10 years for chemical feed pumps to 100-200 years for HDPE Pipelines</a:t>
            </a:r>
          </a:p>
        </p:txBody>
      </p:sp>
      <p:sp>
        <p:nvSpPr>
          <p:cNvPr id="6" name="TextBox 5">
            <a:extLst>
              <a:ext uri="{FF2B5EF4-FFF2-40B4-BE49-F238E27FC236}">
                <a16:creationId xmlns:a16="http://schemas.microsoft.com/office/drawing/2014/main" id="{12415DD1-7A07-C48A-DBB6-4D5E158418D2}"/>
              </a:ext>
            </a:extLst>
          </p:cNvPr>
          <p:cNvSpPr txBox="1"/>
          <p:nvPr/>
        </p:nvSpPr>
        <p:spPr>
          <a:xfrm>
            <a:off x="2198702" y="4279036"/>
            <a:ext cx="2206595" cy="646331"/>
          </a:xfrm>
          <a:prstGeom prst="rect">
            <a:avLst/>
          </a:prstGeom>
          <a:noFill/>
        </p:spPr>
        <p:txBody>
          <a:bodyPr wrap="square" rtlCol="0">
            <a:spAutoFit/>
          </a:bodyPr>
          <a:lstStyle/>
          <a:p>
            <a:pPr algn="ctr"/>
            <a:r>
              <a:rPr lang="en-US" b="1" dirty="0">
                <a:solidFill>
                  <a:schemeClr val="bg1"/>
                </a:solidFill>
              </a:rPr>
              <a:t>JVID System Assets</a:t>
            </a:r>
          </a:p>
          <a:p>
            <a:pPr algn="ctr"/>
            <a:r>
              <a:rPr lang="en-US" b="1" dirty="0">
                <a:solidFill>
                  <a:schemeClr val="bg1"/>
                </a:solidFill>
              </a:rPr>
              <a:t>$6,091,650</a:t>
            </a:r>
          </a:p>
        </p:txBody>
      </p:sp>
      <p:sp>
        <p:nvSpPr>
          <p:cNvPr id="7" name="TextBox 6">
            <a:extLst>
              <a:ext uri="{FF2B5EF4-FFF2-40B4-BE49-F238E27FC236}">
                <a16:creationId xmlns:a16="http://schemas.microsoft.com/office/drawing/2014/main" id="{F9CE68B5-8801-8649-8956-74228E792EF8}"/>
              </a:ext>
            </a:extLst>
          </p:cNvPr>
          <p:cNvSpPr txBox="1"/>
          <p:nvPr/>
        </p:nvSpPr>
        <p:spPr>
          <a:xfrm>
            <a:off x="3742355" y="2439550"/>
            <a:ext cx="1790118" cy="715089"/>
          </a:xfrm>
          <a:prstGeom prst="roundRect">
            <a:avLst/>
          </a:prstGeom>
          <a:solidFill>
            <a:schemeClr val="bg2">
              <a:lumMod val="40000"/>
              <a:lumOff val="60000"/>
            </a:schemeClr>
          </a:solidFill>
        </p:spPr>
        <p:txBody>
          <a:bodyPr wrap="square" rtlCol="0">
            <a:spAutoFit/>
          </a:bodyPr>
          <a:lstStyle/>
          <a:p>
            <a:pPr algn="ctr"/>
            <a:r>
              <a:rPr lang="en-US" b="1" dirty="0">
                <a:solidFill>
                  <a:sysClr val="windowText" lastClr="000000"/>
                </a:solidFill>
              </a:rPr>
              <a:t>LARA Assets</a:t>
            </a:r>
          </a:p>
          <a:p>
            <a:pPr algn="ctr"/>
            <a:r>
              <a:rPr lang="en-US" b="1" dirty="0">
                <a:solidFill>
                  <a:sysClr val="windowText" lastClr="000000"/>
                </a:solidFill>
              </a:rPr>
              <a:t>$350,750</a:t>
            </a:r>
          </a:p>
        </p:txBody>
      </p:sp>
      <p:pic>
        <p:nvPicPr>
          <p:cNvPr id="8" name="Graphic 7" descr="Line arrow: Slight curve outline">
            <a:extLst>
              <a:ext uri="{FF2B5EF4-FFF2-40B4-BE49-F238E27FC236}">
                <a16:creationId xmlns:a16="http://schemas.microsoft.com/office/drawing/2014/main" id="{ABECBD7B-F8EF-140D-F9CF-FE5CECF5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097014" flipH="1">
            <a:off x="3182853" y="2085999"/>
            <a:ext cx="514878" cy="514878"/>
          </a:xfrm>
          <a:prstGeom prst="rect">
            <a:avLst/>
          </a:prstGeom>
        </p:spPr>
      </p:pic>
    </p:spTree>
    <p:extLst>
      <p:ext uri="{BB962C8B-B14F-4D97-AF65-F5344CB8AC3E}">
        <p14:creationId xmlns:p14="http://schemas.microsoft.com/office/powerpoint/2010/main" val="3521078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C8BD7F2-DFA9-5D88-FC31-1D2F76B9F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87F99-EFCA-3ED0-6B25-C13E68CE2166}"/>
              </a:ext>
            </a:extLst>
          </p:cNvPr>
          <p:cNvSpPr>
            <a:spLocks noGrp="1"/>
          </p:cNvSpPr>
          <p:nvPr>
            <p:ph type="title"/>
          </p:nvPr>
        </p:nvSpPr>
        <p:spPr>
          <a:xfrm>
            <a:off x="609600" y="534786"/>
            <a:ext cx="10972800" cy="822960"/>
          </a:xfrm>
        </p:spPr>
        <p:txBody>
          <a:bodyPr anchor="ctr">
            <a:normAutofit/>
          </a:bodyPr>
          <a:lstStyle/>
          <a:p>
            <a:r>
              <a:rPr lang="en-US" dirty="0"/>
              <a:t>Capital Improvement Investment Plan</a:t>
            </a:r>
          </a:p>
        </p:txBody>
      </p:sp>
      <p:graphicFrame>
        <p:nvGraphicFramePr>
          <p:cNvPr id="4" name="Chart 3">
            <a:extLst>
              <a:ext uri="{FF2B5EF4-FFF2-40B4-BE49-F238E27FC236}">
                <a16:creationId xmlns:a16="http://schemas.microsoft.com/office/drawing/2014/main" id="{1F283C64-9324-C751-CB2A-EA434579D61A}"/>
              </a:ext>
            </a:extLst>
          </p:cNvPr>
          <p:cNvGraphicFramePr>
            <a:graphicFrameLocks/>
          </p:cNvGraphicFramePr>
          <p:nvPr/>
        </p:nvGraphicFramePr>
        <p:xfrm>
          <a:off x="6197600" y="1828802"/>
          <a:ext cx="5384800" cy="38884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6C323F8-628C-9F2E-2806-6ECC9FFA4872}"/>
              </a:ext>
            </a:extLst>
          </p:cNvPr>
          <p:cNvSpPr txBox="1"/>
          <p:nvPr/>
        </p:nvSpPr>
        <p:spPr>
          <a:xfrm>
            <a:off x="2198702" y="4279036"/>
            <a:ext cx="2206595" cy="646331"/>
          </a:xfrm>
          <a:prstGeom prst="rect">
            <a:avLst/>
          </a:prstGeom>
          <a:noFill/>
        </p:spPr>
        <p:txBody>
          <a:bodyPr wrap="square" rtlCol="0">
            <a:spAutoFit/>
          </a:bodyPr>
          <a:lstStyle/>
          <a:p>
            <a:pPr algn="ctr"/>
            <a:r>
              <a:rPr lang="en-US" b="1" dirty="0">
                <a:solidFill>
                  <a:schemeClr val="bg1"/>
                </a:solidFill>
              </a:rPr>
              <a:t>JVID System Assets</a:t>
            </a:r>
          </a:p>
          <a:p>
            <a:pPr algn="ctr"/>
            <a:r>
              <a:rPr lang="en-US" b="1" dirty="0">
                <a:solidFill>
                  <a:schemeClr val="bg1"/>
                </a:solidFill>
              </a:rPr>
              <a:t>$6,091,650</a:t>
            </a:r>
          </a:p>
        </p:txBody>
      </p:sp>
      <p:sp>
        <p:nvSpPr>
          <p:cNvPr id="7" name="TextBox 6">
            <a:extLst>
              <a:ext uri="{FF2B5EF4-FFF2-40B4-BE49-F238E27FC236}">
                <a16:creationId xmlns:a16="http://schemas.microsoft.com/office/drawing/2014/main" id="{4AA5508A-0A23-8B45-3D53-C4E202F33CDB}"/>
              </a:ext>
            </a:extLst>
          </p:cNvPr>
          <p:cNvSpPr txBox="1"/>
          <p:nvPr/>
        </p:nvSpPr>
        <p:spPr>
          <a:xfrm>
            <a:off x="2979937" y="2578964"/>
            <a:ext cx="2206595" cy="646331"/>
          </a:xfrm>
          <a:prstGeom prst="rect">
            <a:avLst/>
          </a:prstGeom>
          <a:noFill/>
        </p:spPr>
        <p:txBody>
          <a:bodyPr wrap="square" rtlCol="0">
            <a:spAutoFit/>
          </a:bodyPr>
          <a:lstStyle/>
          <a:p>
            <a:pPr algn="ctr"/>
            <a:r>
              <a:rPr lang="en-US" b="1" dirty="0">
                <a:solidFill>
                  <a:schemeClr val="bg1"/>
                </a:solidFill>
              </a:rPr>
              <a:t>LARA Assets</a:t>
            </a:r>
          </a:p>
          <a:p>
            <a:pPr algn="ctr"/>
            <a:r>
              <a:rPr lang="en-US" b="1" dirty="0">
                <a:solidFill>
                  <a:schemeClr val="bg1"/>
                </a:solidFill>
              </a:rPr>
              <a:t>$350,750</a:t>
            </a:r>
          </a:p>
        </p:txBody>
      </p:sp>
      <p:pic>
        <p:nvPicPr>
          <p:cNvPr id="8" name="Graphic 7" descr="Line arrow: Slight curve outline">
            <a:extLst>
              <a:ext uri="{FF2B5EF4-FFF2-40B4-BE49-F238E27FC236}">
                <a16:creationId xmlns:a16="http://schemas.microsoft.com/office/drawing/2014/main" id="{754D0253-5AE7-DD38-8228-15D07B4778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097014" flipH="1">
            <a:off x="3182853" y="2085999"/>
            <a:ext cx="514878" cy="514878"/>
          </a:xfrm>
          <a:prstGeom prst="rect">
            <a:avLst/>
          </a:prstGeom>
        </p:spPr>
      </p:pic>
      <p:sp>
        <p:nvSpPr>
          <p:cNvPr id="9" name="Content Placeholder 8">
            <a:extLst>
              <a:ext uri="{FF2B5EF4-FFF2-40B4-BE49-F238E27FC236}">
                <a16:creationId xmlns:a16="http://schemas.microsoft.com/office/drawing/2014/main" id="{CF7AF4C5-090D-ACCD-B022-71304A783D5B}"/>
              </a:ext>
            </a:extLst>
          </p:cNvPr>
          <p:cNvSpPr>
            <a:spLocks noGrp="1"/>
          </p:cNvSpPr>
          <p:nvPr>
            <p:ph sz="half" idx="1"/>
          </p:nvPr>
        </p:nvSpPr>
        <p:spPr/>
        <p:txBody>
          <a:bodyPr/>
          <a:lstStyle/>
          <a:p>
            <a:r>
              <a:rPr lang="en-US" dirty="0"/>
              <a:t>The Capital Improvement Plan divides Replacement Value by Useful Life to determine annual contribution</a:t>
            </a:r>
          </a:p>
          <a:p>
            <a:endParaRPr lang="en-US" dirty="0"/>
          </a:p>
          <a:p>
            <a:r>
              <a:rPr lang="en-US" dirty="0"/>
              <a:t>Recommended increase in annual capital reserve funding from $43k to $51k</a:t>
            </a:r>
          </a:p>
        </p:txBody>
      </p:sp>
    </p:spTree>
    <p:extLst>
      <p:ext uri="{BB962C8B-B14F-4D97-AF65-F5344CB8AC3E}">
        <p14:creationId xmlns:p14="http://schemas.microsoft.com/office/powerpoint/2010/main" val="210862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5BF0-CEC0-9A71-507E-FA66FD7C2BB3}"/>
              </a:ext>
            </a:extLst>
          </p:cNvPr>
          <p:cNvSpPr>
            <a:spLocks noGrp="1"/>
          </p:cNvSpPr>
          <p:nvPr>
            <p:ph type="title"/>
          </p:nvPr>
        </p:nvSpPr>
        <p:spPr/>
        <p:txBody>
          <a:bodyPr/>
          <a:lstStyle/>
          <a:p>
            <a:r>
              <a:rPr lang="en-US" dirty="0"/>
              <a:t>Current TW Debt</a:t>
            </a:r>
          </a:p>
        </p:txBody>
      </p:sp>
      <p:sp>
        <p:nvSpPr>
          <p:cNvPr id="3" name="Content Placeholder 2">
            <a:extLst>
              <a:ext uri="{FF2B5EF4-FFF2-40B4-BE49-F238E27FC236}">
                <a16:creationId xmlns:a16="http://schemas.microsoft.com/office/drawing/2014/main" id="{33B421A9-EBD9-170D-9EC1-7FA61736B202}"/>
              </a:ext>
            </a:extLst>
          </p:cNvPr>
          <p:cNvSpPr>
            <a:spLocks noGrp="1"/>
          </p:cNvSpPr>
          <p:nvPr>
            <p:ph idx="1"/>
          </p:nvPr>
        </p:nvSpPr>
        <p:spPr/>
        <p:txBody>
          <a:bodyPr/>
          <a:lstStyle/>
          <a:p>
            <a:pPr marL="0" indent="0">
              <a:buNone/>
            </a:pPr>
            <a:r>
              <a:rPr lang="en-US" dirty="0"/>
              <a:t>Pay off County Bridge Loan (interest only payments) in 5 years - $7,000 per year</a:t>
            </a:r>
          </a:p>
        </p:txBody>
      </p:sp>
    </p:spTree>
    <p:extLst>
      <p:ext uri="{BB962C8B-B14F-4D97-AF65-F5344CB8AC3E}">
        <p14:creationId xmlns:p14="http://schemas.microsoft.com/office/powerpoint/2010/main" val="1547100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D651-3C60-5054-D0FF-197750F1507D}"/>
              </a:ext>
            </a:extLst>
          </p:cNvPr>
          <p:cNvSpPr>
            <a:spLocks noGrp="1"/>
          </p:cNvSpPr>
          <p:nvPr>
            <p:ph type="title"/>
          </p:nvPr>
        </p:nvSpPr>
        <p:spPr/>
        <p:txBody>
          <a:bodyPr>
            <a:normAutofit/>
          </a:bodyPr>
          <a:lstStyle/>
          <a:p>
            <a:r>
              <a:rPr lang="en-US" dirty="0"/>
              <a:t>Reserve Fund Target</a:t>
            </a:r>
          </a:p>
        </p:txBody>
      </p:sp>
      <p:pic>
        <p:nvPicPr>
          <p:cNvPr id="10" name="Picture 9">
            <a:extLst>
              <a:ext uri="{FF2B5EF4-FFF2-40B4-BE49-F238E27FC236}">
                <a16:creationId xmlns:a16="http://schemas.microsoft.com/office/drawing/2014/main" id="{A81AA004-CE2B-7E58-9C1C-E0C20C748C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9109" y="1705437"/>
            <a:ext cx="3993660" cy="2640799"/>
          </a:xfrm>
          <a:prstGeom prst="rect">
            <a:avLst/>
          </a:prstGeom>
        </p:spPr>
      </p:pic>
      <p:pic>
        <p:nvPicPr>
          <p:cNvPr id="14" name="Picture 13">
            <a:extLst>
              <a:ext uri="{FF2B5EF4-FFF2-40B4-BE49-F238E27FC236}">
                <a16:creationId xmlns:a16="http://schemas.microsoft.com/office/drawing/2014/main" id="{A54D93EA-81D8-6772-D0F8-D8645F7D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01328" y="2852844"/>
            <a:ext cx="4935202" cy="2848373"/>
          </a:xfrm>
          <a:prstGeom prst="rect">
            <a:avLst/>
          </a:prstGeom>
        </p:spPr>
      </p:pic>
    </p:spTree>
    <p:extLst>
      <p:ext uri="{BB962C8B-B14F-4D97-AF65-F5344CB8AC3E}">
        <p14:creationId xmlns:p14="http://schemas.microsoft.com/office/powerpoint/2010/main" val="29127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1471-1621-349D-7BF1-123F14709AA1}"/>
              </a:ext>
            </a:extLst>
          </p:cNvPr>
          <p:cNvSpPr>
            <a:spLocks noGrp="1"/>
          </p:cNvSpPr>
          <p:nvPr>
            <p:ph type="title"/>
          </p:nvPr>
        </p:nvSpPr>
        <p:spPr>
          <a:xfrm>
            <a:off x="609600" y="552923"/>
            <a:ext cx="10972800" cy="818677"/>
          </a:xfrm>
        </p:spPr>
        <p:txBody>
          <a:bodyPr anchor="ctr">
            <a:normAutofit/>
          </a:bodyPr>
          <a:lstStyle/>
          <a:p>
            <a:r>
              <a:rPr lang="en-US" dirty="0"/>
              <a:t>Cost Allocation Methodology</a:t>
            </a:r>
          </a:p>
        </p:txBody>
      </p:sp>
      <p:graphicFrame>
        <p:nvGraphicFramePr>
          <p:cNvPr id="5" name="Content Placeholder 2">
            <a:extLst>
              <a:ext uri="{FF2B5EF4-FFF2-40B4-BE49-F238E27FC236}">
                <a16:creationId xmlns:a16="http://schemas.microsoft.com/office/drawing/2014/main" id="{D8A1DB98-46C4-EEDB-18C8-E23013CE58E9}"/>
              </a:ext>
            </a:extLst>
          </p:cNvPr>
          <p:cNvGraphicFramePr>
            <a:graphicFrameLocks noGrp="1"/>
          </p:cNvGraphicFramePr>
          <p:nvPr>
            <p:ph idx="1"/>
            <p:extLst>
              <p:ext uri="{D42A27DB-BD31-4B8C-83A1-F6EECF244321}">
                <p14:modId xmlns:p14="http://schemas.microsoft.com/office/powerpoint/2010/main" val="3523250079"/>
              </p:ext>
            </p:extLst>
          </p:nvPr>
        </p:nvGraphicFramePr>
        <p:xfrm>
          <a:off x="609600" y="2174600"/>
          <a:ext cx="10972800" cy="354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CD9A1C2F-8B97-3E36-416D-B9A1F4B76787}"/>
              </a:ext>
            </a:extLst>
          </p:cNvPr>
          <p:cNvSpPr/>
          <p:nvPr/>
        </p:nvSpPr>
        <p:spPr>
          <a:xfrm>
            <a:off x="609600" y="1584235"/>
            <a:ext cx="10972800" cy="481180"/>
          </a:xfrm>
          <a:prstGeom prst="roundRect">
            <a:avLst>
              <a:gd name="adj" fmla="val 10000"/>
            </a:avLst>
          </a:prstGeom>
          <a:solidFill>
            <a:schemeClr val="bg2"/>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r>
              <a:rPr lang="en-US" sz="2000" dirty="0">
                <a:solidFill>
                  <a:schemeClr val="bg1"/>
                </a:solidFill>
              </a:rPr>
              <a:t>How do we allocate costs fairly between all customers?</a:t>
            </a:r>
          </a:p>
        </p:txBody>
      </p:sp>
    </p:spTree>
    <p:extLst>
      <p:ext uri="{BB962C8B-B14F-4D97-AF65-F5344CB8AC3E}">
        <p14:creationId xmlns:p14="http://schemas.microsoft.com/office/powerpoint/2010/main" val="230733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C9D78F1-488C-D8F0-F203-C0ECEFBE2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94744-1583-36CF-9783-F42121E22DEC}"/>
              </a:ext>
            </a:extLst>
          </p:cNvPr>
          <p:cNvSpPr>
            <a:spLocks noGrp="1"/>
          </p:cNvSpPr>
          <p:nvPr>
            <p:ph type="title"/>
          </p:nvPr>
        </p:nvSpPr>
        <p:spPr/>
        <p:txBody>
          <a:bodyPr/>
          <a:lstStyle/>
          <a:p>
            <a:r>
              <a:rPr lang="en-US" dirty="0"/>
              <a:t>Revenue Summary – What if LARA Conserves?</a:t>
            </a:r>
          </a:p>
        </p:txBody>
      </p:sp>
      <p:graphicFrame>
        <p:nvGraphicFramePr>
          <p:cNvPr id="11" name="Content Placeholder 10">
            <a:extLst>
              <a:ext uri="{FF2B5EF4-FFF2-40B4-BE49-F238E27FC236}">
                <a16:creationId xmlns:a16="http://schemas.microsoft.com/office/drawing/2014/main" id="{44249A99-0179-EA90-C3AD-E06BA479EA18}"/>
              </a:ext>
            </a:extLst>
          </p:cNvPr>
          <p:cNvGraphicFramePr>
            <a:graphicFrameLocks noGrp="1"/>
          </p:cNvGraphicFramePr>
          <p:nvPr>
            <p:ph idx="1"/>
            <p:extLst>
              <p:ext uri="{D42A27DB-BD31-4B8C-83A1-F6EECF244321}">
                <p14:modId xmlns:p14="http://schemas.microsoft.com/office/powerpoint/2010/main" val="850996535"/>
              </p:ext>
            </p:extLst>
          </p:nvPr>
        </p:nvGraphicFramePr>
        <p:xfrm>
          <a:off x="1496628" y="1961965"/>
          <a:ext cx="9198743" cy="3095576"/>
        </p:xfrm>
        <a:graphic>
          <a:graphicData uri="http://schemas.openxmlformats.org/drawingml/2006/table">
            <a:tbl>
              <a:tblPr/>
              <a:tblGrid>
                <a:gridCol w="2248903">
                  <a:extLst>
                    <a:ext uri="{9D8B030D-6E8A-4147-A177-3AD203B41FA5}">
                      <a16:colId xmlns:a16="http://schemas.microsoft.com/office/drawing/2014/main" val="4292933839"/>
                    </a:ext>
                  </a:extLst>
                </a:gridCol>
                <a:gridCol w="928580">
                  <a:extLst>
                    <a:ext uri="{9D8B030D-6E8A-4147-A177-3AD203B41FA5}">
                      <a16:colId xmlns:a16="http://schemas.microsoft.com/office/drawing/2014/main" val="417412572"/>
                    </a:ext>
                  </a:extLst>
                </a:gridCol>
                <a:gridCol w="1204252">
                  <a:extLst>
                    <a:ext uri="{9D8B030D-6E8A-4147-A177-3AD203B41FA5}">
                      <a16:colId xmlns:a16="http://schemas.microsoft.com/office/drawing/2014/main" val="3386812532"/>
                    </a:ext>
                  </a:extLst>
                </a:gridCol>
                <a:gridCol w="1204252">
                  <a:extLst>
                    <a:ext uri="{9D8B030D-6E8A-4147-A177-3AD203B41FA5}">
                      <a16:colId xmlns:a16="http://schemas.microsoft.com/office/drawing/2014/main" val="770873339"/>
                    </a:ext>
                  </a:extLst>
                </a:gridCol>
                <a:gridCol w="1204252">
                  <a:extLst>
                    <a:ext uri="{9D8B030D-6E8A-4147-A177-3AD203B41FA5}">
                      <a16:colId xmlns:a16="http://schemas.microsoft.com/office/drawing/2014/main" val="1047672143"/>
                    </a:ext>
                  </a:extLst>
                </a:gridCol>
                <a:gridCol w="1204252">
                  <a:extLst>
                    <a:ext uri="{9D8B030D-6E8A-4147-A177-3AD203B41FA5}">
                      <a16:colId xmlns:a16="http://schemas.microsoft.com/office/drawing/2014/main" val="873386707"/>
                    </a:ext>
                  </a:extLst>
                </a:gridCol>
                <a:gridCol w="1204252">
                  <a:extLst>
                    <a:ext uri="{9D8B030D-6E8A-4147-A177-3AD203B41FA5}">
                      <a16:colId xmlns:a16="http://schemas.microsoft.com/office/drawing/2014/main" val="4137665118"/>
                    </a:ext>
                  </a:extLst>
                </a:gridCol>
              </a:tblGrid>
              <a:tr h="728421">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1" i="0" u="none" strike="noStrike" dirty="0">
                          <a:solidFill>
                            <a:srgbClr val="000000"/>
                          </a:solidFill>
                          <a:effectLst/>
                          <a:latin typeface="Calibri" panose="020F0502020204030204" pitchFamily="34" charset="0"/>
                        </a:rPr>
                        <a:t>$ JVID TW</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Calibri" panose="020F0502020204030204" pitchFamily="34" charset="0"/>
                        </a:rPr>
                        <a:t>$ LARA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 Oaks MHP</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 IBMI</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 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176421"/>
                  </a:ext>
                </a:extLst>
              </a:tr>
              <a:tr h="915301">
                <a:tc>
                  <a:txBody>
                    <a:bodyPr/>
                    <a:lstStyle/>
                    <a:p>
                      <a:pPr algn="l" fontAlgn="b"/>
                      <a:r>
                        <a:rPr lang="en-US" sz="1600" b="0" i="0" u="none" strike="noStrike" dirty="0">
                          <a:solidFill>
                            <a:srgbClr val="000000"/>
                          </a:solidFill>
                          <a:effectLst/>
                          <a:latin typeface="Calibri" panose="020F0502020204030204" pitchFamily="34" charset="0"/>
                        </a:rPr>
                        <a:t>Based on 2024 Usage</a:t>
                      </a:r>
                    </a:p>
                  </a:txBody>
                  <a:tcPr marL="0" marR="0" marT="0" marB="0" anchor="ctr">
                    <a:lnL>
                      <a:noFill/>
                    </a:lnL>
                    <a:lnR>
                      <a:noFill/>
                    </a:lnR>
                    <a:lnT>
                      <a:noFill/>
                    </a:lnT>
                    <a:lnB>
                      <a:noFill/>
                    </a:lnB>
                    <a:solidFill>
                      <a:srgbClr val="FFFFF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$114,502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$71,285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$109,296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$9,769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$304,853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17511430"/>
                  </a:ext>
                </a:extLst>
              </a:tr>
              <a:tr h="820613">
                <a:tc gridSpan="2">
                  <a:txBody>
                    <a:bodyPr/>
                    <a:lstStyle/>
                    <a:p>
                      <a:pPr algn="l" fontAlgn="b"/>
                      <a:r>
                        <a:rPr lang="en-US" sz="1600" b="1" i="0" u="none" strike="noStrike" dirty="0">
                          <a:solidFill>
                            <a:srgbClr val="000000"/>
                          </a:solidFill>
                          <a:effectLst/>
                          <a:latin typeface="Calibri" panose="020F0502020204030204" pitchFamily="34" charset="0"/>
                        </a:rPr>
                        <a:t>Assume LARA at 4m gallons</a:t>
                      </a:r>
                    </a:p>
                  </a:txBody>
                  <a:tcPr marL="0" marR="0" marT="0" marB="0" anchor="ctr">
                    <a:lnL>
                      <a:noFill/>
                    </a:lnL>
                    <a:lnR>
                      <a:noFill/>
                    </a:lnR>
                    <a:lnT>
                      <a:noFill/>
                    </a:lnT>
                    <a:lnB>
                      <a:noFill/>
                    </a:lnB>
                    <a:solidFill>
                      <a:schemeClr val="bg1">
                        <a:lumMod val="95000"/>
                      </a:schemeClr>
                    </a:solidFill>
                  </a:tcPr>
                </a:tc>
                <a:tc hMerge="1">
                  <a:txBody>
                    <a:bodyPr/>
                    <a:lstStyle/>
                    <a:p>
                      <a:endParaRPr lang="en-US"/>
                    </a:p>
                  </a:txBody>
                  <a:tcPr/>
                </a:tc>
                <a:tc>
                  <a:txBody>
                    <a:bodyPr/>
                    <a:lstStyle/>
                    <a:p>
                      <a:pPr algn="ctr" fontAlgn="ctr"/>
                      <a:r>
                        <a:rPr lang="en-US" sz="1600" b="1" i="0" u="none" strike="noStrike">
                          <a:solidFill>
                            <a:srgbClr val="000000"/>
                          </a:solidFill>
                          <a:effectLst/>
                          <a:latin typeface="Calibri" panose="020F0502020204030204" pitchFamily="34" charset="0"/>
                        </a:rPr>
                        <a:t>$123,360</a:t>
                      </a:r>
                    </a:p>
                  </a:txBody>
                  <a:tcPr marL="0" marR="0" marT="0" marB="0" anchor="ctr">
                    <a:lnL>
                      <a:noFill/>
                    </a:lnL>
                    <a:lnR>
                      <a:noFill/>
                    </a:lnR>
                    <a:lnT>
                      <a:noFill/>
                    </a:lnT>
                    <a:lnB>
                      <a:noFill/>
                    </a:lnB>
                    <a:solidFill>
                      <a:srgbClr val="F2F2F2"/>
                    </a:solidFill>
                  </a:tcPr>
                </a:tc>
                <a:tc>
                  <a:txBody>
                    <a:bodyPr/>
                    <a:lstStyle/>
                    <a:p>
                      <a:pPr algn="ctr" fontAlgn="ctr"/>
                      <a:r>
                        <a:rPr lang="en-US" sz="1600" b="1" i="0" u="none" strike="noStrike" dirty="0">
                          <a:solidFill>
                            <a:srgbClr val="000000"/>
                          </a:solidFill>
                          <a:effectLst/>
                          <a:latin typeface="Calibri" panose="020F0502020204030204" pitchFamily="34" charset="0"/>
                        </a:rPr>
                        <a:t>$51,513</a:t>
                      </a:r>
                    </a:p>
                  </a:txBody>
                  <a:tcPr marL="0" marR="0" marT="0" marB="0" anchor="ctr">
                    <a:lnL>
                      <a:noFill/>
                    </a:lnL>
                    <a:lnR>
                      <a:noFill/>
                    </a:lnR>
                    <a:lnT>
                      <a:noFill/>
                    </a:lnT>
                    <a:lnB>
                      <a:noFill/>
                    </a:lnB>
                    <a:solidFill>
                      <a:srgbClr val="F2F2F2"/>
                    </a:solidFill>
                  </a:tcPr>
                </a:tc>
                <a:tc>
                  <a:txBody>
                    <a:bodyPr/>
                    <a:lstStyle/>
                    <a:p>
                      <a:pPr algn="ctr" fontAlgn="ctr"/>
                      <a:r>
                        <a:rPr lang="en-US" sz="1600" b="1" i="0" u="none" strike="noStrike">
                          <a:solidFill>
                            <a:srgbClr val="000000"/>
                          </a:solidFill>
                          <a:effectLst/>
                          <a:latin typeface="Calibri" panose="020F0502020204030204" pitchFamily="34" charset="0"/>
                        </a:rPr>
                        <a:t>$119,319</a:t>
                      </a:r>
                    </a:p>
                  </a:txBody>
                  <a:tcPr marL="0" marR="0" marT="0" marB="0" anchor="ctr">
                    <a:lnL>
                      <a:noFill/>
                    </a:lnL>
                    <a:lnR>
                      <a:noFill/>
                    </a:lnR>
                    <a:lnT>
                      <a:noFill/>
                    </a:lnT>
                    <a:lnB>
                      <a:noFill/>
                    </a:lnB>
                    <a:solidFill>
                      <a:srgbClr val="F2F2F2"/>
                    </a:solidFill>
                  </a:tcPr>
                </a:tc>
                <a:tc>
                  <a:txBody>
                    <a:bodyPr/>
                    <a:lstStyle/>
                    <a:p>
                      <a:pPr algn="ctr" fontAlgn="ctr"/>
                      <a:r>
                        <a:rPr lang="en-US" sz="1600" b="1" i="0" u="none" strike="noStrike" dirty="0">
                          <a:solidFill>
                            <a:srgbClr val="000000"/>
                          </a:solidFill>
                          <a:effectLst/>
                          <a:latin typeface="Calibri" panose="020F0502020204030204" pitchFamily="34" charset="0"/>
                        </a:rPr>
                        <a:t>$10,660</a:t>
                      </a:r>
                    </a:p>
                  </a:txBody>
                  <a:tcPr marL="0" marR="0" marT="0" marB="0" anchor="ctr">
                    <a:lnL>
                      <a:noFill/>
                    </a:lnL>
                    <a:lnR>
                      <a:noFill/>
                    </a:lnR>
                    <a:lnT>
                      <a:noFill/>
                    </a:lnT>
                    <a:lnB>
                      <a:noFill/>
                    </a:lnB>
                    <a:solidFill>
                      <a:srgbClr val="F2F2F2"/>
                    </a:solidFill>
                  </a:tcPr>
                </a:tc>
                <a:tc>
                  <a:txBody>
                    <a:bodyPr/>
                    <a:lstStyle/>
                    <a:p>
                      <a:pPr algn="ctr" fontAlgn="ctr"/>
                      <a:r>
                        <a:rPr lang="en-US" sz="1600" b="1" i="0" u="none" strike="noStrike" dirty="0">
                          <a:solidFill>
                            <a:srgbClr val="000000"/>
                          </a:solidFill>
                          <a:effectLst/>
                          <a:latin typeface="Calibri" panose="020F0502020204030204" pitchFamily="34" charset="0"/>
                        </a:rPr>
                        <a:t>$304,853</a:t>
                      </a:r>
                    </a:p>
                  </a:txBody>
                  <a:tcPr marL="0" marR="0" marT="0" marB="0" anchor="ctr">
                    <a:lnL>
                      <a:noFill/>
                    </a:lnL>
                    <a:lnR>
                      <a:noFill/>
                    </a:lnR>
                    <a:lnT>
                      <a:noFill/>
                    </a:lnT>
                    <a:lnB>
                      <a:noFill/>
                    </a:lnB>
                    <a:solidFill>
                      <a:srgbClr val="F2F2F2"/>
                    </a:solidFill>
                  </a:tcPr>
                </a:tc>
                <a:extLst>
                  <a:ext uri="{0D108BD9-81ED-4DB2-BD59-A6C34878D82A}">
                    <a16:rowId xmlns:a16="http://schemas.microsoft.com/office/drawing/2014/main" val="2078494452"/>
                  </a:ext>
                </a:extLst>
              </a:tr>
              <a:tr h="631241">
                <a:tc>
                  <a:txBody>
                    <a:bodyPr/>
                    <a:lstStyle/>
                    <a:p>
                      <a:pPr algn="l" fontAlgn="b"/>
                      <a:r>
                        <a:rPr lang="en-US" sz="1600" b="0" i="0" u="none" strike="noStrike">
                          <a:solidFill>
                            <a:srgbClr val="000000"/>
                          </a:solidFill>
                          <a:effectLst/>
                          <a:latin typeface="Calibri" panose="020F0502020204030204" pitchFamily="34" charset="0"/>
                        </a:rPr>
                        <a:t>Current</a:t>
                      </a:r>
                    </a:p>
                  </a:txBody>
                  <a:tcPr marL="0" marR="0" marT="0" marB="0" anchor="ctr">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$109,354</a:t>
                      </a:r>
                    </a:p>
                  </a:txBody>
                  <a:tcPr marL="0" marR="0" marT="0" marB="0" anchor="ctr">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$37,210</a:t>
                      </a:r>
                    </a:p>
                  </a:txBody>
                  <a:tcPr marL="0" marR="0" marT="0" marB="0" anchor="ctr">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$135,706</a:t>
                      </a:r>
                    </a:p>
                  </a:txBody>
                  <a:tcPr marL="0" marR="0" marT="0" marB="0" anchor="ctr">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ctr">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$282,271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73649526"/>
                  </a:ext>
                </a:extLst>
              </a:tr>
            </a:tbl>
          </a:graphicData>
        </a:graphic>
      </p:graphicFrame>
      <p:sp>
        <p:nvSpPr>
          <p:cNvPr id="3" name="Arrow: Down 2">
            <a:extLst>
              <a:ext uri="{FF2B5EF4-FFF2-40B4-BE49-F238E27FC236}">
                <a16:creationId xmlns:a16="http://schemas.microsoft.com/office/drawing/2014/main" id="{4676C8D9-0126-F8E7-09BC-DE71B0266CE5}"/>
              </a:ext>
            </a:extLst>
          </p:cNvPr>
          <p:cNvSpPr/>
          <p:nvPr/>
        </p:nvSpPr>
        <p:spPr>
          <a:xfrm>
            <a:off x="6408614" y="3429000"/>
            <a:ext cx="226647" cy="377092"/>
          </a:xfrm>
          <a:prstGeom prst="down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24D2A6D9-11F4-C6EA-D641-A35D1FC47A71}"/>
              </a:ext>
            </a:extLst>
          </p:cNvPr>
          <p:cNvSpPr/>
          <p:nvPr/>
        </p:nvSpPr>
        <p:spPr>
          <a:xfrm rot="10800000">
            <a:off x="5169875" y="3429000"/>
            <a:ext cx="226647" cy="377092"/>
          </a:xfrm>
          <a:prstGeom prst="downArrow">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110ACAA1-F5EB-6B2F-6DB2-34CC8C4E1112}"/>
              </a:ext>
            </a:extLst>
          </p:cNvPr>
          <p:cNvSpPr/>
          <p:nvPr/>
        </p:nvSpPr>
        <p:spPr>
          <a:xfrm rot="10800000">
            <a:off x="7647353" y="3429000"/>
            <a:ext cx="226647" cy="377092"/>
          </a:xfrm>
          <a:prstGeom prst="downArrow">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38864E6B-DDB3-FA30-7442-9B52A2B2A2F5}"/>
              </a:ext>
            </a:extLst>
          </p:cNvPr>
          <p:cNvSpPr/>
          <p:nvPr/>
        </p:nvSpPr>
        <p:spPr>
          <a:xfrm rot="10800000">
            <a:off x="8772767" y="3429000"/>
            <a:ext cx="226647" cy="377092"/>
          </a:xfrm>
          <a:prstGeom prst="downArrow">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6A3B1065-D10D-FFC5-4DEF-7221A21A9C07}"/>
              </a:ext>
            </a:extLst>
          </p:cNvPr>
          <p:cNvSpPr/>
          <p:nvPr/>
        </p:nvSpPr>
        <p:spPr>
          <a:xfrm rot="10800000">
            <a:off x="10062305" y="3429000"/>
            <a:ext cx="226647" cy="377092"/>
          </a:xfrm>
          <a:prstGeom prst="downArrow">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906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C775-A6BA-EB29-A50F-19E8978911F7}"/>
              </a:ext>
            </a:extLst>
          </p:cNvPr>
          <p:cNvSpPr>
            <a:spLocks noGrp="1"/>
          </p:cNvSpPr>
          <p:nvPr>
            <p:ph type="title"/>
          </p:nvPr>
        </p:nvSpPr>
        <p:spPr/>
        <p:txBody>
          <a:bodyPr>
            <a:normAutofit fontScale="90000"/>
          </a:bodyPr>
          <a:lstStyle/>
          <a:p>
            <a:r>
              <a:rPr lang="en-US" dirty="0"/>
              <a:t>Treated Water Fixed Rate – AWWA Meter Capacity Ratios </a:t>
            </a:r>
          </a:p>
        </p:txBody>
      </p:sp>
      <p:graphicFrame>
        <p:nvGraphicFramePr>
          <p:cNvPr id="5" name="Content Placeholder 4">
            <a:extLst>
              <a:ext uri="{FF2B5EF4-FFF2-40B4-BE49-F238E27FC236}">
                <a16:creationId xmlns:a16="http://schemas.microsoft.com/office/drawing/2014/main" id="{98B7A016-4281-069D-02B0-123DD948BB5F}"/>
              </a:ext>
            </a:extLst>
          </p:cNvPr>
          <p:cNvGraphicFramePr>
            <a:graphicFrameLocks noGrp="1"/>
          </p:cNvGraphicFramePr>
          <p:nvPr>
            <p:ph idx="1"/>
            <p:extLst>
              <p:ext uri="{D42A27DB-BD31-4B8C-83A1-F6EECF244321}">
                <p14:modId xmlns:p14="http://schemas.microsoft.com/office/powerpoint/2010/main" val="1055384809"/>
              </p:ext>
            </p:extLst>
          </p:nvPr>
        </p:nvGraphicFramePr>
        <p:xfrm>
          <a:off x="2265625" y="1946406"/>
          <a:ext cx="7660750" cy="3211520"/>
        </p:xfrm>
        <a:graphic>
          <a:graphicData uri="http://schemas.openxmlformats.org/drawingml/2006/table">
            <a:tbl>
              <a:tblPr/>
              <a:tblGrid>
                <a:gridCol w="1476976">
                  <a:extLst>
                    <a:ext uri="{9D8B030D-6E8A-4147-A177-3AD203B41FA5}">
                      <a16:colId xmlns:a16="http://schemas.microsoft.com/office/drawing/2014/main" val="2276948893"/>
                    </a:ext>
                  </a:extLst>
                </a:gridCol>
                <a:gridCol w="933720">
                  <a:extLst>
                    <a:ext uri="{9D8B030D-6E8A-4147-A177-3AD203B41FA5}">
                      <a16:colId xmlns:a16="http://schemas.microsoft.com/office/drawing/2014/main" val="2854168846"/>
                    </a:ext>
                  </a:extLst>
                </a:gridCol>
                <a:gridCol w="933720">
                  <a:extLst>
                    <a:ext uri="{9D8B030D-6E8A-4147-A177-3AD203B41FA5}">
                      <a16:colId xmlns:a16="http://schemas.microsoft.com/office/drawing/2014/main" val="3260184235"/>
                    </a:ext>
                  </a:extLst>
                </a:gridCol>
                <a:gridCol w="1617034">
                  <a:extLst>
                    <a:ext uri="{9D8B030D-6E8A-4147-A177-3AD203B41FA5}">
                      <a16:colId xmlns:a16="http://schemas.microsoft.com/office/drawing/2014/main" val="1604959388"/>
                    </a:ext>
                  </a:extLst>
                </a:gridCol>
                <a:gridCol w="1443022">
                  <a:extLst>
                    <a:ext uri="{9D8B030D-6E8A-4147-A177-3AD203B41FA5}">
                      <a16:colId xmlns:a16="http://schemas.microsoft.com/office/drawing/2014/main" val="2835770107"/>
                    </a:ext>
                  </a:extLst>
                </a:gridCol>
                <a:gridCol w="1256278">
                  <a:extLst>
                    <a:ext uri="{9D8B030D-6E8A-4147-A177-3AD203B41FA5}">
                      <a16:colId xmlns:a16="http://schemas.microsoft.com/office/drawing/2014/main" val="2633857171"/>
                    </a:ext>
                  </a:extLst>
                </a:gridCol>
              </a:tblGrid>
              <a:tr h="1053338">
                <a:tc>
                  <a:txBody>
                    <a:bodyPr/>
                    <a:lstStyle/>
                    <a:p>
                      <a:pPr algn="l" fontAlgn="b"/>
                      <a:r>
                        <a:rPr lang="en-US" sz="1800" b="1" i="0" u="none" strike="noStrike">
                          <a:solidFill>
                            <a:srgbClr val="000000"/>
                          </a:solidFill>
                          <a:effectLst/>
                          <a:latin typeface="Calibri" panose="020F0502020204030204" pitchFamily="34" charset="0"/>
                        </a:rPr>
                        <a:t>Meter Size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Calibri" panose="020F0502020204030204" pitchFamily="34" charset="0"/>
                        </a:rPr>
                        <a:t>Current Rate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Calibri" panose="020F0502020204030204" pitchFamily="34" charset="0"/>
                        </a:rPr>
                        <a:t>Current Ratio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Calibri" panose="020F0502020204030204" pitchFamily="34" charset="0"/>
                        </a:rPr>
                        <a:t>Maximum Capacity</a:t>
                      </a:r>
                      <a:br>
                        <a:rPr lang="en-US" sz="1800" b="1" i="0" u="none" strike="noStrike" dirty="0">
                          <a:solidFill>
                            <a:srgbClr val="000000"/>
                          </a:solidFill>
                          <a:effectLst/>
                          <a:latin typeface="Calibri" panose="020F0502020204030204" pitchFamily="34" charset="0"/>
                        </a:rPr>
                      </a:b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gpm</a:t>
                      </a:r>
                      <a:r>
                        <a:rPr lang="en-US" sz="1800" b="1" i="0" u="none" strike="noStrike" dirty="0">
                          <a:solidFill>
                            <a:srgbClr val="000000"/>
                          </a:solidFill>
                          <a:effectLst/>
                          <a:latin typeface="Calibri" panose="020F050202020403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Ratio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1" i="0" u="none" strike="noStrike">
                          <a:solidFill>
                            <a:srgbClr val="000000"/>
                          </a:solidFill>
                          <a:effectLst/>
                          <a:latin typeface="Calibri" panose="020F0502020204030204" pitchFamily="34" charset="0"/>
                        </a:rPr>
                        <a:t>Proposed Rate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8871142"/>
                  </a:ext>
                </a:extLst>
              </a:tr>
              <a:tr h="719394">
                <a:tc>
                  <a:txBody>
                    <a:bodyPr/>
                    <a:lstStyle/>
                    <a:p>
                      <a:pPr algn="l" fontAlgn="b"/>
                      <a:r>
                        <a:rPr lang="en-US" sz="1800" b="0" i="0" u="none" strike="noStrike" dirty="0">
                          <a:solidFill>
                            <a:srgbClr val="000000"/>
                          </a:solidFill>
                          <a:effectLst/>
                          <a:latin typeface="Calibri" panose="020F0502020204030204" pitchFamily="34" charset="0"/>
                        </a:rPr>
                        <a:t>3/4"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$57.68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800" b="1" i="0" u="none" strike="noStrike">
                          <a:solidFill>
                            <a:srgbClr val="000000"/>
                          </a:solidFill>
                          <a:effectLst/>
                          <a:latin typeface="Calibri" panose="020F0502020204030204" pitchFamily="34" charset="0"/>
                        </a:rPr>
                        <a:t>$61.06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122972300"/>
                  </a:ext>
                </a:extLst>
              </a:tr>
              <a:tr h="719394">
                <a:tc>
                  <a:txBody>
                    <a:bodyPr/>
                    <a:lstStyle/>
                    <a:p>
                      <a:pPr algn="l" fontAlgn="b"/>
                      <a:r>
                        <a:rPr lang="en-US" sz="1800" b="0" i="0" u="none" strike="noStrike" dirty="0">
                          <a:solidFill>
                            <a:srgbClr val="000000"/>
                          </a:solidFill>
                          <a:effectLst/>
                          <a:latin typeface="Calibri" panose="020F0502020204030204" pitchFamily="34" charset="0"/>
                        </a:rPr>
                        <a:t>1"</a:t>
                      </a:r>
                    </a:p>
                  </a:txBody>
                  <a:tcPr marL="0" marR="0" marT="0" marB="0" anchor="ctr">
                    <a:lnL>
                      <a:noFill/>
                    </a:lnL>
                    <a:lnR>
                      <a:noFill/>
                    </a:lnR>
                    <a:lnT>
                      <a:noFill/>
                    </a:lnT>
                    <a:lnB>
                      <a:noFill/>
                    </a:lnB>
                    <a:solidFill>
                      <a:srgbClr val="FFFFFF"/>
                    </a:solidFill>
                  </a:tcPr>
                </a:tc>
                <a:tc>
                  <a:txBody>
                    <a:bodyPr/>
                    <a:lstStyle/>
                    <a:p>
                      <a:pPr algn="ctr" fontAlgn="b"/>
                      <a:r>
                        <a:rPr lang="en-US" sz="1800" b="0" i="0" u="none" strike="noStrike" dirty="0">
                          <a:solidFill>
                            <a:srgbClr val="000000"/>
                          </a:solidFill>
                          <a:effectLst/>
                          <a:latin typeface="Calibri" panose="020F0502020204030204" pitchFamily="34" charset="0"/>
                        </a:rPr>
                        <a:t>$63.86</a:t>
                      </a:r>
                    </a:p>
                  </a:txBody>
                  <a:tcPr marL="0" marR="0" marT="0" marB="0" anchor="ctr">
                    <a:lnL>
                      <a:noFill/>
                    </a:lnL>
                    <a:lnR>
                      <a:noFill/>
                    </a:lnR>
                    <a:lnT>
                      <a:noFill/>
                    </a:lnT>
                    <a:lnB>
                      <a:noFill/>
                    </a:lnB>
                    <a:solidFill>
                      <a:srgbClr val="FFFFFF"/>
                    </a:solidFill>
                  </a:tcPr>
                </a:tc>
                <a:tc>
                  <a:txBody>
                    <a:bodyPr/>
                    <a:lstStyle/>
                    <a:p>
                      <a:pPr algn="ctr" fontAlgn="b"/>
                      <a:r>
                        <a:rPr lang="en-US" sz="1800" b="0" i="0" u="none" strike="noStrike" dirty="0">
                          <a:solidFill>
                            <a:srgbClr val="000000"/>
                          </a:solidFill>
                          <a:effectLst/>
                          <a:latin typeface="Calibri" panose="020F0502020204030204" pitchFamily="34" charset="0"/>
                        </a:rPr>
                        <a:t>1.11</a:t>
                      </a:r>
                    </a:p>
                  </a:txBody>
                  <a:tcPr marL="0" marR="0" marT="0" marB="0" anchor="ctr">
                    <a:lnL>
                      <a:noFill/>
                    </a:lnL>
                    <a:lnR>
                      <a:noFill/>
                    </a:lnR>
                    <a:lnT>
                      <a:noFill/>
                    </a:lnT>
                    <a:lnB>
                      <a:noFill/>
                    </a:lnB>
                    <a:solidFill>
                      <a:srgbClr val="FFFFFF"/>
                    </a:solidFill>
                  </a:tcPr>
                </a:tc>
                <a:tc>
                  <a:txBody>
                    <a:bodyPr/>
                    <a:lstStyle/>
                    <a:p>
                      <a:pPr algn="ctr" fontAlgn="b"/>
                      <a:r>
                        <a:rPr lang="en-US" sz="18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FF"/>
                    </a:solidFill>
                  </a:tcPr>
                </a:tc>
                <a:tc>
                  <a:txBody>
                    <a:bodyPr/>
                    <a:lstStyle/>
                    <a:p>
                      <a:pPr algn="ctr" fontAlgn="b"/>
                      <a:r>
                        <a:rPr lang="en-US" sz="1800" b="0" i="0" u="none" strike="noStrike">
                          <a:solidFill>
                            <a:srgbClr val="000000"/>
                          </a:solidFill>
                          <a:effectLst/>
                          <a:latin typeface="Calibri" panose="020F0502020204030204" pitchFamily="34" charset="0"/>
                        </a:rPr>
                        <a:t>1.67</a:t>
                      </a:r>
                    </a:p>
                  </a:txBody>
                  <a:tcPr marL="0" marR="0" marT="0" marB="0" anchor="b">
                    <a:lnL>
                      <a:noFill/>
                    </a:lnL>
                    <a:lnR>
                      <a:noFill/>
                    </a:lnR>
                    <a:lnT>
                      <a:noFill/>
                    </a:lnT>
                    <a:lnB>
                      <a:noFill/>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$101.77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80549222"/>
                  </a:ext>
                </a:extLst>
              </a:tr>
              <a:tr h="719394">
                <a:tc>
                  <a:txBody>
                    <a:bodyPr/>
                    <a:lstStyle/>
                    <a:p>
                      <a:pPr algn="l" fontAlgn="b"/>
                      <a:r>
                        <a:rPr lang="en-US" sz="1800" b="0" i="0" u="none" strike="noStrike" dirty="0">
                          <a:solidFill>
                            <a:srgbClr val="000000"/>
                          </a:solidFill>
                          <a:effectLst/>
                          <a:latin typeface="Calibri" panose="020F0502020204030204" pitchFamily="34" charset="0"/>
                        </a:rPr>
                        <a:t>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$69.01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3.33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800" b="1" i="0" u="none" strike="noStrike" dirty="0">
                          <a:solidFill>
                            <a:srgbClr val="000000"/>
                          </a:solidFill>
                          <a:effectLst/>
                          <a:latin typeface="Calibri" panose="020F0502020204030204" pitchFamily="34" charset="0"/>
                        </a:rPr>
                        <a:t>$203.54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06978861"/>
                  </a:ext>
                </a:extLst>
              </a:tr>
            </a:tbl>
          </a:graphicData>
        </a:graphic>
      </p:graphicFrame>
      <p:sp>
        <p:nvSpPr>
          <p:cNvPr id="6" name="Rectangle 5">
            <a:extLst>
              <a:ext uri="{FF2B5EF4-FFF2-40B4-BE49-F238E27FC236}">
                <a16:creationId xmlns:a16="http://schemas.microsoft.com/office/drawing/2014/main" id="{815C4276-EBFD-28E2-268E-8C50DCCBE42F}"/>
              </a:ext>
            </a:extLst>
          </p:cNvPr>
          <p:cNvSpPr/>
          <p:nvPr/>
        </p:nvSpPr>
        <p:spPr>
          <a:xfrm>
            <a:off x="5841508" y="1602420"/>
            <a:ext cx="4643021" cy="40482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25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E115-84D1-1C91-09E2-2D7D522CE960}"/>
              </a:ext>
            </a:extLst>
          </p:cNvPr>
          <p:cNvSpPr>
            <a:spLocks noGrp="1"/>
          </p:cNvSpPr>
          <p:nvPr>
            <p:ph type="title"/>
          </p:nvPr>
        </p:nvSpPr>
        <p:spPr>
          <a:xfrm>
            <a:off x="609600" y="552923"/>
            <a:ext cx="10972800" cy="818677"/>
          </a:xfrm>
        </p:spPr>
        <p:txBody>
          <a:bodyPr anchor="ctr">
            <a:normAutofit/>
          </a:bodyPr>
          <a:lstStyle/>
          <a:p>
            <a:r>
              <a:rPr lang="en-US" dirty="0"/>
              <a:t>Decision Points at the Last Board Meeting</a:t>
            </a:r>
          </a:p>
        </p:txBody>
      </p:sp>
      <p:graphicFrame>
        <p:nvGraphicFramePr>
          <p:cNvPr id="15" name="Content Placeholder 2">
            <a:extLst>
              <a:ext uri="{FF2B5EF4-FFF2-40B4-BE49-F238E27FC236}">
                <a16:creationId xmlns:a16="http://schemas.microsoft.com/office/drawing/2014/main" id="{769982D2-C8C6-D0AF-4547-156E9A736E75}"/>
              </a:ext>
            </a:extLst>
          </p:cNvPr>
          <p:cNvGraphicFramePr>
            <a:graphicFrameLocks noGrp="1"/>
          </p:cNvGraphicFramePr>
          <p:nvPr>
            <p:ph idx="1"/>
            <p:extLst>
              <p:ext uri="{D42A27DB-BD31-4B8C-83A1-F6EECF244321}">
                <p14:modId xmlns:p14="http://schemas.microsoft.com/office/powerpoint/2010/main" val="2894553419"/>
              </p:ext>
            </p:extLst>
          </p:nvPr>
        </p:nvGraphicFramePr>
        <p:xfrm>
          <a:off x="609600" y="1774092"/>
          <a:ext cx="10972800" cy="390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41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A64B-12B5-1A7A-3FC7-E56AC2B6F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8B779-7AEF-C377-0051-89253945C726}"/>
              </a:ext>
            </a:extLst>
          </p:cNvPr>
          <p:cNvSpPr>
            <a:spLocks noGrp="1"/>
          </p:cNvSpPr>
          <p:nvPr>
            <p:ph type="title"/>
          </p:nvPr>
        </p:nvSpPr>
        <p:spPr>
          <a:xfrm>
            <a:off x="609600" y="552923"/>
            <a:ext cx="10972800" cy="818677"/>
          </a:xfrm>
        </p:spPr>
        <p:txBody>
          <a:bodyPr anchor="ctr">
            <a:normAutofit/>
          </a:bodyPr>
          <a:lstStyle/>
          <a:p>
            <a:r>
              <a:rPr lang="en-US" dirty="0"/>
              <a:t>Feedback from the Advisory Committee</a:t>
            </a:r>
          </a:p>
        </p:txBody>
      </p:sp>
      <p:graphicFrame>
        <p:nvGraphicFramePr>
          <p:cNvPr id="15" name="Content Placeholder 2">
            <a:extLst>
              <a:ext uri="{FF2B5EF4-FFF2-40B4-BE49-F238E27FC236}">
                <a16:creationId xmlns:a16="http://schemas.microsoft.com/office/drawing/2014/main" id="{5B936031-1774-8BBD-4647-9B4E55382591}"/>
              </a:ext>
            </a:extLst>
          </p:cNvPr>
          <p:cNvGraphicFramePr>
            <a:graphicFrameLocks noGrp="1"/>
          </p:cNvGraphicFramePr>
          <p:nvPr>
            <p:ph idx="1"/>
            <p:extLst>
              <p:ext uri="{D42A27DB-BD31-4B8C-83A1-F6EECF244321}">
                <p14:modId xmlns:p14="http://schemas.microsoft.com/office/powerpoint/2010/main" val="1463969126"/>
              </p:ext>
            </p:extLst>
          </p:nvPr>
        </p:nvGraphicFramePr>
        <p:xfrm>
          <a:off x="609600" y="1774092"/>
          <a:ext cx="10972800" cy="390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67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0A53-3108-4F33-A58E-7D6AB0F91F8B}"/>
              </a:ext>
            </a:extLst>
          </p:cNvPr>
          <p:cNvSpPr>
            <a:spLocks noGrp="1"/>
          </p:cNvSpPr>
          <p:nvPr>
            <p:ph type="title"/>
          </p:nvPr>
        </p:nvSpPr>
        <p:spPr>
          <a:xfrm>
            <a:off x="609600" y="552923"/>
            <a:ext cx="10972800" cy="818677"/>
          </a:xfrm>
        </p:spPr>
        <p:txBody>
          <a:bodyPr anchor="ctr">
            <a:normAutofit/>
          </a:bodyPr>
          <a:lstStyle/>
          <a:p>
            <a:r>
              <a:rPr lang="en-US" dirty="0"/>
              <a:t>Proposed Rate Adjustment – 6.5% Annual Increases</a:t>
            </a:r>
          </a:p>
        </p:txBody>
      </p:sp>
      <p:pic>
        <p:nvPicPr>
          <p:cNvPr id="5" name="Picture 4">
            <a:extLst>
              <a:ext uri="{FF2B5EF4-FFF2-40B4-BE49-F238E27FC236}">
                <a16:creationId xmlns:a16="http://schemas.microsoft.com/office/drawing/2014/main" id="{4B90A79D-9E28-1CB0-350F-FDCBDDB7EC53}"/>
              </a:ext>
            </a:extLst>
          </p:cNvPr>
          <p:cNvPicPr>
            <a:picLocks noChangeAspect="1"/>
          </p:cNvPicPr>
          <p:nvPr/>
        </p:nvPicPr>
        <p:blipFill>
          <a:blip r:embed="rId2"/>
          <a:stretch>
            <a:fillRect/>
          </a:stretch>
        </p:blipFill>
        <p:spPr>
          <a:xfrm>
            <a:off x="607698" y="1591057"/>
            <a:ext cx="10973751" cy="4453314"/>
          </a:xfrm>
          <a:prstGeom prst="rect">
            <a:avLst/>
          </a:prstGeom>
        </p:spPr>
      </p:pic>
    </p:spTree>
    <p:extLst>
      <p:ext uri="{BB962C8B-B14F-4D97-AF65-F5344CB8AC3E}">
        <p14:creationId xmlns:p14="http://schemas.microsoft.com/office/powerpoint/2010/main" val="69006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CC5D-DF65-0F62-498E-7885886B5344}"/>
              </a:ext>
            </a:extLst>
          </p:cNvPr>
          <p:cNvSpPr>
            <a:spLocks noGrp="1"/>
          </p:cNvSpPr>
          <p:nvPr>
            <p:ph type="title"/>
          </p:nvPr>
        </p:nvSpPr>
        <p:spPr>
          <a:xfrm>
            <a:off x="609600" y="552923"/>
            <a:ext cx="10972800" cy="818677"/>
          </a:xfrm>
        </p:spPr>
        <p:txBody>
          <a:bodyPr anchor="ctr">
            <a:normAutofit/>
          </a:bodyPr>
          <a:lstStyle/>
          <a:p>
            <a:r>
              <a:rPr lang="en-US" dirty="0"/>
              <a:t>Status Quo – No Rate Increases</a:t>
            </a:r>
          </a:p>
        </p:txBody>
      </p:sp>
      <p:pic>
        <p:nvPicPr>
          <p:cNvPr id="4" name="Picture 3">
            <a:extLst>
              <a:ext uri="{FF2B5EF4-FFF2-40B4-BE49-F238E27FC236}">
                <a16:creationId xmlns:a16="http://schemas.microsoft.com/office/drawing/2014/main" id="{EF071DB4-A553-56D6-1F52-D511236C2518}"/>
              </a:ext>
            </a:extLst>
          </p:cNvPr>
          <p:cNvPicPr>
            <a:picLocks noChangeAspect="1"/>
          </p:cNvPicPr>
          <p:nvPr/>
        </p:nvPicPr>
        <p:blipFill>
          <a:blip r:embed="rId2"/>
          <a:stretch>
            <a:fillRect/>
          </a:stretch>
        </p:blipFill>
        <p:spPr>
          <a:xfrm>
            <a:off x="608649" y="1485049"/>
            <a:ext cx="10973751" cy="4563996"/>
          </a:xfrm>
          <a:prstGeom prst="rect">
            <a:avLst/>
          </a:prstGeom>
        </p:spPr>
      </p:pic>
    </p:spTree>
    <p:extLst>
      <p:ext uri="{BB962C8B-B14F-4D97-AF65-F5344CB8AC3E}">
        <p14:creationId xmlns:p14="http://schemas.microsoft.com/office/powerpoint/2010/main" val="2091599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F5561C-AC2A-76D3-65D4-F63E9BEAE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28F18-49DB-F1EF-80B0-B30F8D25554F}"/>
              </a:ext>
            </a:extLst>
          </p:cNvPr>
          <p:cNvSpPr>
            <a:spLocks noGrp="1"/>
          </p:cNvSpPr>
          <p:nvPr>
            <p:ph type="title"/>
          </p:nvPr>
        </p:nvSpPr>
        <p:spPr/>
        <p:txBody>
          <a:bodyPr>
            <a:normAutofit fontScale="90000"/>
          </a:bodyPr>
          <a:lstStyle/>
          <a:p>
            <a:r>
              <a:rPr lang="en-US" dirty="0"/>
              <a:t>Treated Water Fixed Rate – AWWA Meter Capacity Ratios </a:t>
            </a:r>
          </a:p>
        </p:txBody>
      </p:sp>
      <p:graphicFrame>
        <p:nvGraphicFramePr>
          <p:cNvPr id="5" name="Content Placeholder 4">
            <a:extLst>
              <a:ext uri="{FF2B5EF4-FFF2-40B4-BE49-F238E27FC236}">
                <a16:creationId xmlns:a16="http://schemas.microsoft.com/office/drawing/2014/main" id="{3D9D9C75-2985-374E-D763-12224A69A3D7}"/>
              </a:ext>
            </a:extLst>
          </p:cNvPr>
          <p:cNvGraphicFramePr>
            <a:graphicFrameLocks noGrp="1"/>
          </p:cNvGraphicFramePr>
          <p:nvPr>
            <p:ph idx="1"/>
            <p:extLst>
              <p:ext uri="{D42A27DB-BD31-4B8C-83A1-F6EECF244321}">
                <p14:modId xmlns:p14="http://schemas.microsoft.com/office/powerpoint/2010/main" val="3891116370"/>
              </p:ext>
            </p:extLst>
          </p:nvPr>
        </p:nvGraphicFramePr>
        <p:xfrm>
          <a:off x="2265625" y="1946406"/>
          <a:ext cx="7660750" cy="3211520"/>
        </p:xfrm>
        <a:graphic>
          <a:graphicData uri="http://schemas.openxmlformats.org/drawingml/2006/table">
            <a:tbl>
              <a:tblPr/>
              <a:tblGrid>
                <a:gridCol w="1476976">
                  <a:extLst>
                    <a:ext uri="{9D8B030D-6E8A-4147-A177-3AD203B41FA5}">
                      <a16:colId xmlns:a16="http://schemas.microsoft.com/office/drawing/2014/main" val="2276948893"/>
                    </a:ext>
                  </a:extLst>
                </a:gridCol>
                <a:gridCol w="933720">
                  <a:extLst>
                    <a:ext uri="{9D8B030D-6E8A-4147-A177-3AD203B41FA5}">
                      <a16:colId xmlns:a16="http://schemas.microsoft.com/office/drawing/2014/main" val="2854168846"/>
                    </a:ext>
                  </a:extLst>
                </a:gridCol>
                <a:gridCol w="933720">
                  <a:extLst>
                    <a:ext uri="{9D8B030D-6E8A-4147-A177-3AD203B41FA5}">
                      <a16:colId xmlns:a16="http://schemas.microsoft.com/office/drawing/2014/main" val="3260184235"/>
                    </a:ext>
                  </a:extLst>
                </a:gridCol>
                <a:gridCol w="1617034">
                  <a:extLst>
                    <a:ext uri="{9D8B030D-6E8A-4147-A177-3AD203B41FA5}">
                      <a16:colId xmlns:a16="http://schemas.microsoft.com/office/drawing/2014/main" val="1604959388"/>
                    </a:ext>
                  </a:extLst>
                </a:gridCol>
                <a:gridCol w="1443022">
                  <a:extLst>
                    <a:ext uri="{9D8B030D-6E8A-4147-A177-3AD203B41FA5}">
                      <a16:colId xmlns:a16="http://schemas.microsoft.com/office/drawing/2014/main" val="2835770107"/>
                    </a:ext>
                  </a:extLst>
                </a:gridCol>
                <a:gridCol w="1256278">
                  <a:extLst>
                    <a:ext uri="{9D8B030D-6E8A-4147-A177-3AD203B41FA5}">
                      <a16:colId xmlns:a16="http://schemas.microsoft.com/office/drawing/2014/main" val="2633857171"/>
                    </a:ext>
                  </a:extLst>
                </a:gridCol>
              </a:tblGrid>
              <a:tr h="1053338">
                <a:tc>
                  <a:txBody>
                    <a:bodyPr/>
                    <a:lstStyle/>
                    <a:p>
                      <a:pPr algn="l" fontAlgn="b"/>
                      <a:r>
                        <a:rPr lang="en-US" sz="1800" b="1" i="0" u="none" strike="noStrike">
                          <a:solidFill>
                            <a:srgbClr val="000000"/>
                          </a:solidFill>
                          <a:effectLst/>
                          <a:latin typeface="Calibri" panose="020F0502020204030204" pitchFamily="34" charset="0"/>
                        </a:rPr>
                        <a:t>Meter Size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Calibri" panose="020F0502020204030204" pitchFamily="34" charset="0"/>
                        </a:rPr>
                        <a:t>Current Rate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a:solidFill>
                            <a:srgbClr val="000000"/>
                          </a:solidFill>
                          <a:effectLst/>
                          <a:latin typeface="Calibri" panose="020F0502020204030204" pitchFamily="34" charset="0"/>
                        </a:rPr>
                        <a:t>Current Ratio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Calibri" panose="020F0502020204030204" pitchFamily="34" charset="0"/>
                        </a:rPr>
                        <a:t>Maximum Capacity</a:t>
                      </a:r>
                      <a:br>
                        <a:rPr lang="en-US" sz="1800" b="1" i="0" u="none" strike="noStrike" dirty="0">
                          <a:solidFill>
                            <a:srgbClr val="000000"/>
                          </a:solidFill>
                          <a:effectLst/>
                          <a:latin typeface="Calibri" panose="020F0502020204030204" pitchFamily="34" charset="0"/>
                        </a:rPr>
                      </a:br>
                      <a:r>
                        <a:rPr lang="en-US" sz="1800" b="1" i="0" u="none" strike="noStrike" dirty="0">
                          <a:solidFill>
                            <a:srgbClr val="000000"/>
                          </a:solidFill>
                          <a:effectLst/>
                          <a:latin typeface="Calibri" panose="020F0502020204030204" pitchFamily="34" charset="0"/>
                        </a:rPr>
                        <a:t> (</a:t>
                      </a:r>
                      <a:r>
                        <a:rPr lang="en-US" sz="1800" b="1" i="0" u="none" strike="noStrike" dirty="0" err="1">
                          <a:solidFill>
                            <a:srgbClr val="000000"/>
                          </a:solidFill>
                          <a:effectLst/>
                          <a:latin typeface="Calibri" panose="020F0502020204030204" pitchFamily="34" charset="0"/>
                        </a:rPr>
                        <a:t>gpm</a:t>
                      </a:r>
                      <a:r>
                        <a:rPr lang="en-US" sz="1800" b="1" i="0" u="none" strike="noStrike" dirty="0">
                          <a:solidFill>
                            <a:srgbClr val="000000"/>
                          </a:solidFill>
                          <a:effectLst/>
                          <a:latin typeface="Calibri" panose="020F050202020403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Ratio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dirty="0">
                          <a:solidFill>
                            <a:srgbClr val="000000"/>
                          </a:solidFill>
                          <a:effectLst/>
                          <a:latin typeface="Calibri" panose="020F0502020204030204" pitchFamily="34" charset="0"/>
                        </a:rPr>
                        <a:t>Proposed Rate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8871142"/>
                  </a:ext>
                </a:extLst>
              </a:tr>
              <a:tr h="719394">
                <a:tc>
                  <a:txBody>
                    <a:bodyPr/>
                    <a:lstStyle/>
                    <a:p>
                      <a:pPr algn="l" fontAlgn="b"/>
                      <a:r>
                        <a:rPr lang="en-US" sz="1800" b="0" i="0" u="none" strike="noStrike" dirty="0">
                          <a:solidFill>
                            <a:srgbClr val="000000"/>
                          </a:solidFill>
                          <a:effectLst/>
                          <a:latin typeface="Calibri" panose="020F0502020204030204" pitchFamily="34" charset="0"/>
                        </a:rPr>
                        <a:t>3/4"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$57.68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30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600" b="1" i="0" u="none" strike="noStrike" dirty="0">
                          <a:solidFill>
                            <a:srgbClr val="000000"/>
                          </a:solidFill>
                          <a:effectLst/>
                          <a:latin typeface="Calibri" panose="020F0502020204030204" pitchFamily="34" charset="0"/>
                        </a:rPr>
                        <a:t>$61.92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122972300"/>
                  </a:ext>
                </a:extLst>
              </a:tr>
              <a:tr h="719394">
                <a:tc>
                  <a:txBody>
                    <a:bodyPr/>
                    <a:lstStyle/>
                    <a:p>
                      <a:pPr algn="l" fontAlgn="b"/>
                      <a:r>
                        <a:rPr lang="en-US" sz="1800" b="0" i="0" u="none" strike="noStrike">
                          <a:solidFill>
                            <a:srgbClr val="000000"/>
                          </a:solidFill>
                          <a:effectLst/>
                          <a:latin typeface="Calibri" panose="020F0502020204030204" pitchFamily="34" charset="0"/>
                        </a:rPr>
                        <a:t>1"</a:t>
                      </a:r>
                    </a:p>
                  </a:txBody>
                  <a:tcPr marL="0" marR="0" marT="0" marB="0" anchor="ctr">
                    <a:lnL>
                      <a:noFill/>
                    </a:lnL>
                    <a:lnR>
                      <a:noFill/>
                    </a:lnR>
                    <a:lnT>
                      <a:noFill/>
                    </a:lnT>
                    <a:lnB>
                      <a:noFill/>
                    </a:lnB>
                    <a:solidFill>
                      <a:srgbClr val="FFFFFF"/>
                    </a:solidFill>
                  </a:tcPr>
                </a:tc>
                <a:tc>
                  <a:txBody>
                    <a:bodyPr/>
                    <a:lstStyle/>
                    <a:p>
                      <a:pPr algn="ctr" fontAlgn="b"/>
                      <a:r>
                        <a:rPr lang="en-US" sz="1800" b="0" i="0" u="none" strike="noStrike" dirty="0">
                          <a:solidFill>
                            <a:srgbClr val="000000"/>
                          </a:solidFill>
                          <a:effectLst/>
                          <a:latin typeface="Calibri" panose="020F0502020204030204" pitchFamily="34" charset="0"/>
                        </a:rPr>
                        <a:t>$63.86</a:t>
                      </a:r>
                    </a:p>
                  </a:txBody>
                  <a:tcPr marL="0" marR="0" marT="0" marB="0" anchor="ctr">
                    <a:lnL>
                      <a:noFill/>
                    </a:lnL>
                    <a:lnR>
                      <a:noFill/>
                    </a:lnR>
                    <a:lnT>
                      <a:noFill/>
                    </a:lnT>
                    <a:lnB>
                      <a:noFill/>
                    </a:lnB>
                    <a:solidFill>
                      <a:srgbClr val="FFFFFF"/>
                    </a:solidFill>
                  </a:tcPr>
                </a:tc>
                <a:tc>
                  <a:txBody>
                    <a:bodyPr/>
                    <a:lstStyle/>
                    <a:p>
                      <a:pPr algn="ctr" fontAlgn="b"/>
                      <a:r>
                        <a:rPr lang="en-US" sz="1800" b="0" i="0" u="none" strike="noStrike" dirty="0">
                          <a:solidFill>
                            <a:srgbClr val="000000"/>
                          </a:solidFill>
                          <a:effectLst/>
                          <a:latin typeface="Calibri" panose="020F0502020204030204" pitchFamily="34" charset="0"/>
                        </a:rPr>
                        <a:t>1.11</a:t>
                      </a:r>
                    </a:p>
                  </a:txBody>
                  <a:tcPr marL="0" marR="0" marT="0" marB="0" anchor="ctr">
                    <a:lnL>
                      <a:noFill/>
                    </a:lnL>
                    <a:lnR>
                      <a:noFill/>
                    </a:lnR>
                    <a:lnT>
                      <a:noFill/>
                    </a:lnT>
                    <a:lnB>
                      <a:noFill/>
                    </a:lnB>
                    <a:solidFill>
                      <a:srgbClr val="FFFFFF"/>
                    </a:solidFill>
                  </a:tcPr>
                </a:tc>
                <a:tc>
                  <a:txBody>
                    <a:bodyPr/>
                    <a:lstStyle/>
                    <a:p>
                      <a:pPr algn="ctr" fontAlgn="b"/>
                      <a:r>
                        <a:rPr lang="en-US" sz="1800" b="0" i="0" u="none" strike="noStrike">
                          <a:solidFill>
                            <a:srgbClr val="000000"/>
                          </a:solidFill>
                          <a:effectLst/>
                          <a:latin typeface="Calibri" panose="020F0502020204030204" pitchFamily="34" charset="0"/>
                        </a:rPr>
                        <a:t>50</a:t>
                      </a:r>
                    </a:p>
                  </a:txBody>
                  <a:tcPr marL="0" marR="0" marT="0" marB="0" anchor="ctr">
                    <a:lnL>
                      <a:noFill/>
                    </a:lnL>
                    <a:lnR>
                      <a:noFill/>
                    </a:lnR>
                    <a:lnT>
                      <a:noFill/>
                    </a:lnT>
                    <a:lnB>
                      <a:noFill/>
                    </a:lnB>
                    <a:solidFill>
                      <a:srgbClr val="FFFFFF"/>
                    </a:solidFill>
                  </a:tcPr>
                </a:tc>
                <a:tc>
                  <a:txBody>
                    <a:bodyPr/>
                    <a:lstStyle/>
                    <a:p>
                      <a:pPr algn="ctr" fontAlgn="b"/>
                      <a:r>
                        <a:rPr lang="en-US" sz="1800" b="0" i="0" u="none" strike="noStrike">
                          <a:solidFill>
                            <a:srgbClr val="000000"/>
                          </a:solidFill>
                          <a:effectLst/>
                          <a:latin typeface="Calibri" panose="020F0502020204030204" pitchFamily="34" charset="0"/>
                        </a:rPr>
                        <a:t>1.67</a:t>
                      </a:r>
                    </a:p>
                  </a:txBody>
                  <a:tcPr marL="0" marR="0" marT="0" marB="0" anchor="ctr">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Calibri" panose="020F0502020204030204" pitchFamily="34" charset="0"/>
                        </a:rPr>
                        <a:t>$103.20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80549222"/>
                  </a:ext>
                </a:extLst>
              </a:tr>
              <a:tr h="719394">
                <a:tc>
                  <a:txBody>
                    <a:bodyPr/>
                    <a:lstStyle/>
                    <a:p>
                      <a:pPr algn="l" fontAlgn="b"/>
                      <a:r>
                        <a:rPr lang="en-US" sz="1800" b="0" i="0" u="none" strike="noStrike" dirty="0">
                          <a:solidFill>
                            <a:srgbClr val="000000"/>
                          </a:solidFill>
                          <a:effectLst/>
                          <a:latin typeface="Calibri" panose="020F0502020204030204" pitchFamily="34" charset="0"/>
                        </a:rPr>
                        <a:t>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$69.01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1.20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600" b="1" i="0" u="none" strike="noStrike" dirty="0">
                          <a:solidFill>
                            <a:srgbClr val="000000"/>
                          </a:solidFill>
                          <a:effectLst/>
                          <a:latin typeface="Calibri" panose="020F0502020204030204" pitchFamily="34" charset="0"/>
                        </a:rPr>
                        <a:t>$206.40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06978861"/>
                  </a:ext>
                </a:extLst>
              </a:tr>
            </a:tbl>
          </a:graphicData>
        </a:graphic>
      </p:graphicFrame>
    </p:spTree>
    <p:extLst>
      <p:ext uri="{BB962C8B-B14F-4D97-AF65-F5344CB8AC3E}">
        <p14:creationId xmlns:p14="http://schemas.microsoft.com/office/powerpoint/2010/main" val="109444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E9647-186A-5881-E997-7A6694B34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AE3A5-085A-D892-C714-BB36FAA215ED}"/>
              </a:ext>
            </a:extLst>
          </p:cNvPr>
          <p:cNvSpPr>
            <a:spLocks noGrp="1"/>
          </p:cNvSpPr>
          <p:nvPr>
            <p:ph type="title"/>
          </p:nvPr>
        </p:nvSpPr>
        <p:spPr/>
        <p:txBody>
          <a:bodyPr>
            <a:normAutofit/>
          </a:bodyPr>
          <a:lstStyle/>
          <a:p>
            <a:r>
              <a:rPr lang="en-US" dirty="0"/>
              <a:t>Rate Affordability</a:t>
            </a:r>
          </a:p>
        </p:txBody>
      </p:sp>
      <p:graphicFrame>
        <p:nvGraphicFramePr>
          <p:cNvPr id="3" name="Table 2">
            <a:extLst>
              <a:ext uri="{FF2B5EF4-FFF2-40B4-BE49-F238E27FC236}">
                <a16:creationId xmlns:a16="http://schemas.microsoft.com/office/drawing/2014/main" id="{B82868FA-5E8A-EFD0-7134-AA18DB5E0D71}"/>
              </a:ext>
            </a:extLst>
          </p:cNvPr>
          <p:cNvGraphicFramePr>
            <a:graphicFrameLocks noGrp="1"/>
          </p:cNvGraphicFramePr>
          <p:nvPr/>
        </p:nvGraphicFramePr>
        <p:xfrm>
          <a:off x="1973810" y="3916543"/>
          <a:ext cx="8558415" cy="1394846"/>
        </p:xfrm>
        <a:graphic>
          <a:graphicData uri="http://schemas.openxmlformats.org/drawingml/2006/table">
            <a:tbl>
              <a:tblPr firstRow="1" bandRow="1">
                <a:tableStyleId>{F5AB1C69-6EDB-4FF4-983F-18BD219EF322}</a:tableStyleId>
              </a:tblPr>
              <a:tblGrid>
                <a:gridCol w="2852805">
                  <a:extLst>
                    <a:ext uri="{9D8B030D-6E8A-4147-A177-3AD203B41FA5}">
                      <a16:colId xmlns:a16="http://schemas.microsoft.com/office/drawing/2014/main" val="3800489854"/>
                    </a:ext>
                  </a:extLst>
                </a:gridCol>
                <a:gridCol w="2852805">
                  <a:extLst>
                    <a:ext uri="{9D8B030D-6E8A-4147-A177-3AD203B41FA5}">
                      <a16:colId xmlns:a16="http://schemas.microsoft.com/office/drawing/2014/main" val="2591036492"/>
                    </a:ext>
                  </a:extLst>
                </a:gridCol>
                <a:gridCol w="2852805">
                  <a:extLst>
                    <a:ext uri="{9D8B030D-6E8A-4147-A177-3AD203B41FA5}">
                      <a16:colId xmlns:a16="http://schemas.microsoft.com/office/drawing/2014/main" val="4128845300"/>
                    </a:ext>
                  </a:extLst>
                </a:gridCol>
              </a:tblGrid>
              <a:tr h="697423">
                <a:tc>
                  <a:txBody>
                    <a:bodyPr/>
                    <a:lstStyle/>
                    <a:p>
                      <a:pPr algn="ctr"/>
                      <a:r>
                        <a:rPr lang="en-US" sz="2400" dirty="0"/>
                        <a:t>0-1.5%</a:t>
                      </a:r>
                    </a:p>
                  </a:txBody>
                  <a:tcPr anchor="ctr"/>
                </a:tc>
                <a:tc>
                  <a:txBody>
                    <a:bodyPr/>
                    <a:lstStyle/>
                    <a:p>
                      <a:pPr algn="ctr"/>
                      <a:r>
                        <a:rPr lang="en-US" sz="2400" dirty="0"/>
                        <a:t>1.5-2.5%</a:t>
                      </a:r>
                    </a:p>
                  </a:txBody>
                  <a:tcPr anchor="ctr"/>
                </a:tc>
                <a:tc>
                  <a:txBody>
                    <a:bodyPr/>
                    <a:lstStyle/>
                    <a:p>
                      <a:pPr algn="ctr"/>
                      <a:r>
                        <a:rPr lang="en-US" sz="2400" dirty="0"/>
                        <a:t>&gt;2.5%</a:t>
                      </a:r>
                    </a:p>
                  </a:txBody>
                  <a:tcPr anchor="ctr"/>
                </a:tc>
                <a:extLst>
                  <a:ext uri="{0D108BD9-81ED-4DB2-BD59-A6C34878D82A}">
                    <a16:rowId xmlns:a16="http://schemas.microsoft.com/office/drawing/2014/main" val="1289525518"/>
                  </a:ext>
                </a:extLst>
              </a:tr>
              <a:tr h="697423">
                <a:tc>
                  <a:txBody>
                    <a:bodyPr/>
                    <a:lstStyle/>
                    <a:p>
                      <a:pPr algn="ctr"/>
                      <a:r>
                        <a:rPr lang="en-US" sz="2400" dirty="0"/>
                        <a:t>No Affordability Risk</a:t>
                      </a:r>
                    </a:p>
                  </a:txBody>
                  <a:tcPr anchor="ctr"/>
                </a:tc>
                <a:tc>
                  <a:txBody>
                    <a:bodyPr/>
                    <a:lstStyle/>
                    <a:p>
                      <a:pPr algn="ctr"/>
                      <a:r>
                        <a:rPr lang="en-US" sz="2400" dirty="0"/>
                        <a:t>Medium Risk</a:t>
                      </a:r>
                    </a:p>
                  </a:txBody>
                  <a:tcPr anchor="ctr"/>
                </a:tc>
                <a:tc>
                  <a:txBody>
                    <a:bodyPr/>
                    <a:lstStyle/>
                    <a:p>
                      <a:pPr algn="ctr"/>
                      <a:r>
                        <a:rPr lang="en-US" sz="2400" dirty="0"/>
                        <a:t>High Risk</a:t>
                      </a:r>
                    </a:p>
                  </a:txBody>
                  <a:tcPr anchor="ctr"/>
                </a:tc>
                <a:extLst>
                  <a:ext uri="{0D108BD9-81ED-4DB2-BD59-A6C34878D82A}">
                    <a16:rowId xmlns:a16="http://schemas.microsoft.com/office/drawing/2014/main" val="2585895243"/>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4D96CE-574A-1B57-1B8B-675125BEAB58}"/>
                  </a:ext>
                </a:extLst>
              </p:cNvPr>
              <p:cNvSpPr txBox="1"/>
              <p:nvPr/>
            </p:nvSpPr>
            <p:spPr>
              <a:xfrm>
                <a:off x="3482109" y="2293174"/>
                <a:ext cx="5541818" cy="818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𝑡𝑜𝑡𝑎𝑙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𝑎𝑛𝑛𝑢𝑎𝑙</m:t>
                          </m:r>
                          <m:r>
                            <a:rPr lang="en-US" sz="2800" b="0" i="1" smtClean="0">
                              <a:latin typeface="Cambria Math" panose="02040503050406030204" pitchFamily="18" charset="0"/>
                            </a:rPr>
                            <m:t> </m:t>
                          </m:r>
                          <m:r>
                            <a:rPr lang="en-US" sz="2800" b="0" i="1" smtClean="0">
                              <a:latin typeface="Cambria Math" panose="02040503050406030204" pitchFamily="18" charset="0"/>
                            </a:rPr>
                            <m:t>𝑤𝑎𝑡𝑒𝑟</m:t>
                          </m:r>
                          <m:r>
                            <a:rPr lang="en-US" sz="2800" b="0" i="1" smtClean="0">
                              <a:latin typeface="Cambria Math" panose="02040503050406030204" pitchFamily="18" charset="0"/>
                            </a:rPr>
                            <m:t> </m:t>
                          </m:r>
                          <m:r>
                            <a:rPr lang="en-US" sz="2800" b="0" i="1" smtClean="0">
                              <a:latin typeface="Cambria Math" panose="02040503050406030204" pitchFamily="18" charset="0"/>
                            </a:rPr>
                            <m:t>𝑜𝑟</m:t>
                          </m:r>
                          <m:r>
                            <a:rPr lang="en-US" sz="2800" b="0" i="1" smtClean="0">
                              <a:latin typeface="Cambria Math" panose="02040503050406030204" pitchFamily="18" charset="0"/>
                            </a:rPr>
                            <m:t> </m:t>
                          </m:r>
                          <m:r>
                            <a:rPr lang="en-US" sz="2800" b="0" i="1" smtClean="0">
                              <a:latin typeface="Cambria Math" panose="02040503050406030204" pitchFamily="18" charset="0"/>
                            </a:rPr>
                            <m:t>𝑠𝑒𝑤𝑒𝑟</m:t>
                          </m:r>
                          <m:r>
                            <a:rPr lang="en-US" sz="2800" b="0" i="1" smtClean="0">
                              <a:latin typeface="Cambria Math" panose="02040503050406030204" pitchFamily="18" charset="0"/>
                            </a:rPr>
                            <m:t> </m:t>
                          </m:r>
                          <m:r>
                            <a:rPr lang="en-US" sz="2800" b="0" i="1" smtClean="0">
                              <a:latin typeface="Cambria Math" panose="02040503050406030204" pitchFamily="18" charset="0"/>
                            </a:rPr>
                            <m:t>𝑏𝑖𝑙𝑙</m:t>
                          </m:r>
                        </m:num>
                        <m:den>
                          <m:r>
                            <a:rPr lang="en-US" sz="2800" b="0" i="1" smtClean="0">
                              <a:latin typeface="Cambria Math" panose="02040503050406030204" pitchFamily="18" charset="0"/>
                            </a:rPr>
                            <m:t>𝑚𝑒𝑑𝑖𝑎𝑛</m:t>
                          </m:r>
                          <m:r>
                            <a:rPr lang="en-US" sz="2800" b="0" i="1" smtClean="0">
                              <a:latin typeface="Cambria Math" panose="02040503050406030204" pitchFamily="18" charset="0"/>
                            </a:rPr>
                            <m:t> </m:t>
                          </m:r>
                          <m:r>
                            <a:rPr lang="en-US" sz="2800" b="0" i="1" smtClean="0">
                              <a:latin typeface="Cambria Math" panose="02040503050406030204" pitchFamily="18" charset="0"/>
                            </a:rPr>
                            <m:t>h𝑜𝑢𝑠𝑒h𝑜𝑙𝑑</m:t>
                          </m:r>
                          <m:r>
                            <a:rPr lang="en-US" sz="2800" b="0" i="1" smtClean="0">
                              <a:latin typeface="Cambria Math" panose="02040503050406030204" pitchFamily="18" charset="0"/>
                            </a:rPr>
                            <m:t> </m:t>
                          </m:r>
                          <m:r>
                            <a:rPr lang="en-US" sz="2800" b="0" i="1" smtClean="0">
                              <a:latin typeface="Cambria Math" panose="02040503050406030204" pitchFamily="18" charset="0"/>
                            </a:rPr>
                            <m:t>𝑖𝑛𝑐𝑜𝑚𝑒</m:t>
                          </m:r>
                        </m:den>
                      </m:f>
                    </m:oMath>
                  </m:oMathPara>
                </a14:m>
                <a:endParaRPr lang="en-US" sz="2800" dirty="0"/>
              </a:p>
            </p:txBody>
          </p:sp>
        </mc:Choice>
        <mc:Fallback xmlns="">
          <p:sp>
            <p:nvSpPr>
              <p:cNvPr id="6" name="TextBox 5">
                <a:extLst>
                  <a:ext uri="{FF2B5EF4-FFF2-40B4-BE49-F238E27FC236}">
                    <a16:creationId xmlns:a16="http://schemas.microsoft.com/office/drawing/2014/main" id="{80390B34-1DE8-976F-9E44-EAE4520E0DA4}"/>
                  </a:ext>
                </a:extLst>
              </p:cNvPr>
              <p:cNvSpPr txBox="1">
                <a:spLocks noRot="1" noChangeAspect="1" noMove="1" noResize="1" noEditPoints="1" noAdjustHandles="1" noChangeArrowheads="1" noChangeShapeType="1" noTextEdit="1"/>
              </p:cNvSpPr>
              <p:nvPr/>
            </p:nvSpPr>
            <p:spPr>
              <a:xfrm>
                <a:off x="3482109" y="2293174"/>
                <a:ext cx="5541818" cy="81817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852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E2C5-1E5F-6664-6735-201915716422}"/>
              </a:ext>
            </a:extLst>
          </p:cNvPr>
          <p:cNvSpPr>
            <a:spLocks noGrp="1"/>
          </p:cNvSpPr>
          <p:nvPr>
            <p:ph type="title"/>
          </p:nvPr>
        </p:nvSpPr>
        <p:spPr/>
        <p:txBody>
          <a:bodyPr/>
          <a:lstStyle/>
          <a:p>
            <a:r>
              <a:rPr lang="en-US" dirty="0"/>
              <a:t>Rate Summary – Proposed 8% Annual Increase</a:t>
            </a:r>
          </a:p>
        </p:txBody>
      </p:sp>
      <p:graphicFrame>
        <p:nvGraphicFramePr>
          <p:cNvPr id="5" name="Content Placeholder 4">
            <a:extLst>
              <a:ext uri="{FF2B5EF4-FFF2-40B4-BE49-F238E27FC236}">
                <a16:creationId xmlns:a16="http://schemas.microsoft.com/office/drawing/2014/main" id="{6CFBD293-346D-F238-B0DD-1A58366D823C}"/>
              </a:ext>
            </a:extLst>
          </p:cNvPr>
          <p:cNvGraphicFramePr>
            <a:graphicFrameLocks/>
          </p:cNvGraphicFramePr>
          <p:nvPr>
            <p:extLst>
              <p:ext uri="{D42A27DB-BD31-4B8C-83A1-F6EECF244321}">
                <p14:modId xmlns:p14="http://schemas.microsoft.com/office/powerpoint/2010/main" val="584689102"/>
              </p:ext>
            </p:extLst>
          </p:nvPr>
        </p:nvGraphicFramePr>
        <p:xfrm>
          <a:off x="1279431" y="1675302"/>
          <a:ext cx="9293873" cy="4452872"/>
        </p:xfrm>
        <a:graphic>
          <a:graphicData uri="http://schemas.openxmlformats.org/drawingml/2006/table">
            <a:tbl>
              <a:tblPr/>
              <a:tblGrid>
                <a:gridCol w="3113995">
                  <a:extLst>
                    <a:ext uri="{9D8B030D-6E8A-4147-A177-3AD203B41FA5}">
                      <a16:colId xmlns:a16="http://schemas.microsoft.com/office/drawing/2014/main" val="3443693176"/>
                    </a:ext>
                  </a:extLst>
                </a:gridCol>
                <a:gridCol w="944694">
                  <a:extLst>
                    <a:ext uri="{9D8B030D-6E8A-4147-A177-3AD203B41FA5}">
                      <a16:colId xmlns:a16="http://schemas.microsoft.com/office/drawing/2014/main" val="541115393"/>
                    </a:ext>
                  </a:extLst>
                </a:gridCol>
                <a:gridCol w="1089024">
                  <a:extLst>
                    <a:ext uri="{9D8B030D-6E8A-4147-A177-3AD203B41FA5}">
                      <a16:colId xmlns:a16="http://schemas.microsoft.com/office/drawing/2014/main" val="2939871513"/>
                    </a:ext>
                  </a:extLst>
                </a:gridCol>
                <a:gridCol w="1036540">
                  <a:extLst>
                    <a:ext uri="{9D8B030D-6E8A-4147-A177-3AD203B41FA5}">
                      <a16:colId xmlns:a16="http://schemas.microsoft.com/office/drawing/2014/main" val="3311119849"/>
                    </a:ext>
                  </a:extLst>
                </a:gridCol>
                <a:gridCol w="1036540">
                  <a:extLst>
                    <a:ext uri="{9D8B030D-6E8A-4147-A177-3AD203B41FA5}">
                      <a16:colId xmlns:a16="http://schemas.microsoft.com/office/drawing/2014/main" val="1419482703"/>
                    </a:ext>
                  </a:extLst>
                </a:gridCol>
                <a:gridCol w="1036540">
                  <a:extLst>
                    <a:ext uri="{9D8B030D-6E8A-4147-A177-3AD203B41FA5}">
                      <a16:colId xmlns:a16="http://schemas.microsoft.com/office/drawing/2014/main" val="2631169895"/>
                    </a:ext>
                  </a:extLst>
                </a:gridCol>
                <a:gridCol w="1036540">
                  <a:extLst>
                    <a:ext uri="{9D8B030D-6E8A-4147-A177-3AD203B41FA5}">
                      <a16:colId xmlns:a16="http://schemas.microsoft.com/office/drawing/2014/main" val="2039680701"/>
                    </a:ext>
                  </a:extLst>
                </a:gridCol>
              </a:tblGrid>
              <a:tr h="528537">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85725" marT="0" marB="0" anchor="b">
                    <a:lnL>
                      <a:noFill/>
                    </a:lnL>
                    <a:lnR>
                      <a:noFill/>
                    </a:lnR>
                    <a:lnT>
                      <a:noFill/>
                    </a:lnT>
                    <a:lnB>
                      <a:noFill/>
                    </a:lnB>
                    <a:noFill/>
                  </a:tcPr>
                </a:tc>
                <a:tc>
                  <a:txBody>
                    <a:bodyPr/>
                    <a:lstStyle/>
                    <a:p>
                      <a:pPr algn="ctr" fontAlgn="b"/>
                      <a:r>
                        <a:rPr lang="en-US" sz="1600" b="1" i="0" u="none" strike="noStrike">
                          <a:solidFill>
                            <a:srgbClr val="000000"/>
                          </a:solidFill>
                          <a:effectLst/>
                          <a:latin typeface="Calibri" panose="020F0502020204030204" pitchFamily="34" charset="0"/>
                        </a:rPr>
                        <a:t> Current</a:t>
                      </a:r>
                      <a:br>
                        <a:rPr lang="en-US" sz="1600" b="1" i="0" u="none" strike="noStrike">
                          <a:solidFill>
                            <a:srgbClr val="000000"/>
                          </a:solidFill>
                          <a:effectLst/>
                          <a:latin typeface="Calibri" panose="020F0502020204030204" pitchFamily="34" charset="0"/>
                        </a:rPr>
                      </a:br>
                      <a:r>
                        <a:rPr lang="en-US" sz="1600" b="1" i="0" u="none" strike="noStrike">
                          <a:solidFill>
                            <a:srgbClr val="000000"/>
                          </a:solidFill>
                          <a:effectLst/>
                          <a:latin typeface="Calibri" panose="020F0502020204030204" pitchFamily="34" charset="0"/>
                        </a:rPr>
                        <a:t>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1" i="0" u="none" strike="noStrike">
                          <a:solidFill>
                            <a:srgbClr val="000000"/>
                          </a:solidFill>
                          <a:effectLst/>
                          <a:latin typeface="Calibri" panose="020F0502020204030204" pitchFamily="34" charset="0"/>
                        </a:rPr>
                        <a:t>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1" i="0" u="none" strike="noStrike">
                          <a:solidFill>
                            <a:srgbClr val="000000"/>
                          </a:solidFill>
                          <a:effectLst/>
                          <a:latin typeface="Calibri" panose="020F0502020204030204" pitchFamily="34" charset="0"/>
                        </a:rPr>
                        <a:t>2026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1" i="0" u="none" strike="noStrike">
                          <a:solidFill>
                            <a:srgbClr val="000000"/>
                          </a:solidFill>
                          <a:effectLst/>
                          <a:latin typeface="Calibri" panose="020F0502020204030204" pitchFamily="34" charset="0"/>
                        </a:rPr>
                        <a:t>2027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1" i="0" u="none" strike="noStrike">
                          <a:solidFill>
                            <a:srgbClr val="000000"/>
                          </a:solidFill>
                          <a:effectLst/>
                          <a:latin typeface="Calibri" panose="020F0502020204030204" pitchFamily="34" charset="0"/>
                        </a:rPr>
                        <a:t>2028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1" i="0" u="none" strike="noStrike">
                          <a:solidFill>
                            <a:srgbClr val="000000"/>
                          </a:solidFill>
                          <a:effectLst/>
                          <a:latin typeface="Calibri" panose="020F0502020204030204" pitchFamily="34" charset="0"/>
                        </a:rPr>
                        <a:t>2029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7415699"/>
                  </a:ext>
                </a:extLst>
              </a:tr>
              <a:tr h="528537">
                <a:tc>
                  <a:txBody>
                    <a:bodyPr/>
                    <a:lstStyle/>
                    <a:p>
                      <a:pPr algn="r" fontAlgn="ctr"/>
                      <a:r>
                        <a:rPr lang="en-US" sz="1600" b="1" i="0" u="none" strike="noStrike" dirty="0">
                          <a:solidFill>
                            <a:srgbClr val="000000"/>
                          </a:solidFill>
                          <a:effectLst/>
                          <a:latin typeface="Calibri" panose="020F0502020204030204" pitchFamily="34" charset="0"/>
                        </a:rPr>
                        <a:t> </a:t>
                      </a:r>
                    </a:p>
                  </a:txBody>
                  <a:tcPr marL="0" marR="85725" marT="0" marB="0" anchor="ctr">
                    <a:lnL>
                      <a:noFill/>
                    </a:lnL>
                    <a:lnR>
                      <a:noFill/>
                    </a:lnR>
                    <a:lnT>
                      <a:noFill/>
                    </a:lnT>
                    <a:lnB>
                      <a:noFill/>
                    </a:lnB>
                    <a:solidFill>
                      <a:srgbClr val="FFFFFF"/>
                    </a:solidFill>
                  </a:tcPr>
                </a:tc>
                <a:tc>
                  <a:txBody>
                    <a:bodyPr/>
                    <a:lstStyle/>
                    <a:p>
                      <a:pPr algn="ctr" fontAlgn="b"/>
                      <a:r>
                        <a:rPr lang="en-US" sz="1600" b="0" i="1"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1" u="none" strike="noStrike">
                          <a:solidFill>
                            <a:srgbClr val="000000"/>
                          </a:solidFill>
                          <a:effectLst/>
                          <a:latin typeface="Calibri" panose="020F0502020204030204" pitchFamily="34" charset="0"/>
                        </a:rPr>
                        <a:t>Restructure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0470254"/>
                  </a:ext>
                </a:extLst>
              </a:tr>
              <a:tr h="301266">
                <a:tc>
                  <a:txBody>
                    <a:bodyPr/>
                    <a:lstStyle/>
                    <a:p>
                      <a:pPr algn="l" fontAlgn="b"/>
                      <a:r>
                        <a:rPr lang="en-US" sz="1600" b="0" i="0" u="none" strike="noStrike" dirty="0">
                          <a:solidFill>
                            <a:srgbClr val="000000"/>
                          </a:solidFill>
                          <a:effectLst/>
                          <a:latin typeface="Calibri" panose="020F0502020204030204" pitchFamily="34" charset="0"/>
                        </a:rPr>
                        <a:t>Residential</a:t>
                      </a:r>
                    </a:p>
                  </a:txBody>
                  <a:tcPr marL="0" marR="0" marT="0" marB="0" anchor="b">
                    <a:lnL>
                      <a:noFill/>
                    </a:lnL>
                    <a:lnR>
                      <a:noFill/>
                    </a:lnR>
                    <a:lnT>
                      <a:noFill/>
                    </a:lnT>
                    <a:lnB>
                      <a:noFill/>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$57.68</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Calibri" panose="020F0502020204030204" pitchFamily="34" charset="0"/>
                        </a:rPr>
                        <a:t>$61.92</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$65.94</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$70.23</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Calibri" panose="020F0502020204030204" pitchFamily="34" charset="0"/>
                        </a:rPr>
                        <a:t>$74.80</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Calibri" panose="020F0502020204030204" pitchFamily="34" charset="0"/>
                        </a:rPr>
                        <a:t>$79.66</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547533669"/>
                  </a:ext>
                </a:extLst>
              </a:tr>
              <a:tr h="301266">
                <a:tc>
                  <a:txBody>
                    <a:bodyPr/>
                    <a:lstStyle/>
                    <a:p>
                      <a:pPr algn="l" fontAlgn="b"/>
                      <a:r>
                        <a:rPr lang="en-US" sz="1600" b="0" i="0" u="none" strike="noStrike">
                          <a:solidFill>
                            <a:srgbClr val="000000"/>
                          </a:solidFill>
                          <a:effectLst/>
                          <a:latin typeface="Calibri" panose="020F0502020204030204" pitchFamily="34" charset="0"/>
                        </a:rPr>
                        <a:t>1"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$69.01</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$103.20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$109.91</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$117.05</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$124.66</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$132.76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94780044"/>
                  </a:ext>
                </a:extLst>
              </a:tr>
              <a:tr h="264269">
                <a:tc>
                  <a:txBody>
                    <a:bodyPr/>
                    <a:lstStyle/>
                    <a:p>
                      <a:pPr algn="l" fontAlgn="b"/>
                      <a:r>
                        <a:rPr lang="en-US" sz="1600" b="0" i="0" u="none" strike="noStrike" dirty="0">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$74.16</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Calibri" panose="020F0502020204030204" pitchFamily="34" charset="0"/>
                        </a:rPr>
                        <a:t>$206.40</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$219.81</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$234.10</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$249.32</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$265.53</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393900481"/>
                  </a:ext>
                </a:extLst>
              </a:tr>
              <a:tr h="301266">
                <a:tc>
                  <a:txBody>
                    <a:bodyPr/>
                    <a:lstStyle/>
                    <a:p>
                      <a:pPr algn="l" fontAlgn="b"/>
                      <a:r>
                        <a:rPr lang="en-US" sz="1600" b="0" i="0" u="none" strike="noStrike" dirty="0">
                          <a:solidFill>
                            <a:srgbClr val="000000"/>
                          </a:solidFill>
                          <a:effectLst/>
                          <a:latin typeface="Calibri" panose="020F0502020204030204" pitchFamily="34" charset="0"/>
                        </a:rPr>
                        <a:t>Volumetric Rates</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$2.88</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$3.06</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$3.26</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$3.47</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$3.69</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$3.93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56296681"/>
                  </a:ext>
                </a:extLst>
              </a:tr>
              <a:tr h="301266">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86527809"/>
                  </a:ext>
                </a:extLst>
              </a:tr>
              <a:tr h="301266">
                <a:tc>
                  <a:txBody>
                    <a:bodyPr/>
                    <a:lstStyle/>
                    <a:p>
                      <a:pPr algn="l" fontAlgn="b"/>
                      <a:r>
                        <a:rPr lang="en-US" sz="1600" b="0" i="0" u="none" strike="noStrike" dirty="0">
                          <a:solidFill>
                            <a:srgbClr val="000000"/>
                          </a:solidFill>
                          <a:effectLst/>
                          <a:latin typeface="Calibri" panose="020F0502020204030204" pitchFamily="34" charset="0"/>
                        </a:rPr>
                        <a:t>Typical Single Family Usage (5 </a:t>
                      </a:r>
                      <a:r>
                        <a:rPr lang="en-US" sz="1600" b="0" i="0" u="none" strike="noStrike" dirty="0" err="1">
                          <a:solidFill>
                            <a:srgbClr val="000000"/>
                          </a:solidFill>
                          <a:effectLst/>
                          <a:latin typeface="Calibri" panose="020F0502020204030204" pitchFamily="34" charset="0"/>
                        </a:rPr>
                        <a:t>kgals</a:t>
                      </a:r>
                      <a:r>
                        <a:rPr lang="en-US" sz="1600" b="0" i="0" u="none" strike="noStrike" dirty="0">
                          <a:solidFill>
                            <a:srgbClr val="000000"/>
                          </a:solidFill>
                          <a:effectLst/>
                          <a:latin typeface="Calibri" panose="020F05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$72.10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$77.21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$82.23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$87.57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$93.27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$99.33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6257764"/>
                  </a:ext>
                </a:extLst>
              </a:tr>
              <a:tr h="301266">
                <a:tc>
                  <a:txBody>
                    <a:bodyPr/>
                    <a:lstStyle/>
                    <a:p>
                      <a:pPr algn="l" fontAlgn="b"/>
                      <a:r>
                        <a:rPr lang="en-US" sz="1600" b="1" i="0" u="none" strike="noStrike" dirty="0">
                          <a:solidFill>
                            <a:srgbClr val="000000"/>
                          </a:solidFill>
                          <a:effectLst/>
                          <a:latin typeface="Calibri" panose="020F0502020204030204" pitchFamily="34" charset="0"/>
                        </a:rPr>
                        <a:t>Affordability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1.2%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Calibri" panose="020F0502020204030204"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9785332"/>
                  </a:ext>
                </a:extLst>
              </a:tr>
              <a:tr h="264269">
                <a:tc>
                  <a:txBody>
                    <a:bodyPr/>
                    <a:lstStyle/>
                    <a:p>
                      <a:pPr algn="l" fontAlgn="b"/>
                      <a:r>
                        <a:rPr lang="en-US" sz="1600" b="0" i="1"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0969978"/>
                  </a:ext>
                </a:extLst>
              </a:tr>
              <a:tr h="264269">
                <a:tc>
                  <a:txBody>
                    <a:bodyPr/>
                    <a:lstStyle/>
                    <a:p>
                      <a:pPr algn="l" fontAlgn="b"/>
                      <a:r>
                        <a:rPr lang="en-US" sz="1600" b="1" i="0" u="none" strike="noStrike" dirty="0">
                          <a:solidFill>
                            <a:srgbClr val="000000"/>
                          </a:solidFill>
                          <a:effectLst/>
                          <a:latin typeface="Calibri" panose="020F0502020204030204" pitchFamily="34" charset="0"/>
                        </a:rPr>
                        <a:t>Contract Rates ($/gal)</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Restructure</a:t>
                      </a:r>
                    </a:p>
                  </a:txBody>
                  <a:tcPr marL="0" marR="0" marT="0" marB="0" anchor="b">
                    <a:lnL>
                      <a:noFill/>
                    </a:lnL>
                    <a:lnR>
                      <a:noFill/>
                    </a:lnR>
                    <a:lnT>
                      <a:noFill/>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a:noFill/>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a:noFill/>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a:noFill/>
                    </a:lnT>
                    <a:lnB>
                      <a:noFill/>
                    </a:lnB>
                    <a:solidFill>
                      <a:srgbClr val="FFFFFF"/>
                    </a:solidFill>
                  </a:tcPr>
                </a:tc>
                <a:tc>
                  <a:txBody>
                    <a:bodyPr/>
                    <a:lstStyle/>
                    <a:p>
                      <a:pPr algn="r" fontAlgn="b"/>
                      <a:r>
                        <a:rPr lang="en-US" sz="1600" b="0" i="1" u="none" strike="noStrike" dirty="0">
                          <a:solidFill>
                            <a:srgbClr val="000000"/>
                          </a:solidFill>
                          <a:effectLst/>
                          <a:latin typeface="Calibri" panose="020F0502020204030204" pitchFamily="34" charset="0"/>
                        </a:rPr>
                        <a:t>6.5%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25239304"/>
                  </a:ext>
                </a:extLst>
              </a:tr>
              <a:tr h="264269">
                <a:tc>
                  <a:txBody>
                    <a:bodyPr/>
                    <a:lstStyle/>
                    <a:p>
                      <a:pPr algn="l" fontAlgn="b"/>
                      <a:r>
                        <a:rPr lang="en-US" sz="1600" b="0" i="0" u="none" strike="noStrike" dirty="0">
                          <a:solidFill>
                            <a:srgbClr val="000000"/>
                          </a:solidFill>
                          <a:effectLst/>
                          <a:latin typeface="Calibri" panose="020F0502020204030204" pitchFamily="34" charset="0"/>
                        </a:rPr>
                        <a:t>LARA</a:t>
                      </a:r>
                    </a:p>
                  </a:txBody>
                  <a:tcPr marL="0" marR="0" marT="0" marB="0" anchor="b">
                    <a:lnL>
                      <a:noFill/>
                    </a:lnL>
                    <a:lnR>
                      <a:noFill/>
                    </a:lnR>
                    <a:lnT>
                      <a:noFill/>
                    </a:lnT>
                    <a:lnB>
                      <a:noFill/>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$0.00103</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$0.01207</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$0.01286</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$0.01369</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$0.01458</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$0.01553</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594703887"/>
                  </a:ext>
                </a:extLst>
              </a:tr>
              <a:tr h="266857">
                <a:tc>
                  <a:txBody>
                    <a:bodyPr/>
                    <a:lstStyle/>
                    <a:p>
                      <a:pPr algn="l" fontAlgn="b"/>
                      <a:r>
                        <a:rPr lang="en-US" sz="1600" b="0" i="0" u="none" strike="noStrike">
                          <a:solidFill>
                            <a:srgbClr val="000000"/>
                          </a:solidFill>
                          <a:effectLst/>
                          <a:latin typeface="Calibri" panose="020F0502020204030204" pitchFamily="34" charset="0"/>
                        </a:rPr>
                        <a:t>Oaks MHP</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$0.01396</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$0.01160</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$0.01235</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$0.01316</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$0.01401</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$0.01492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9581848"/>
                  </a:ext>
                </a:extLst>
              </a:tr>
              <a:tr h="264269">
                <a:tc>
                  <a:txBody>
                    <a:bodyPr/>
                    <a:lstStyle/>
                    <a:p>
                      <a:pPr algn="l" fontAlgn="b"/>
                      <a:r>
                        <a:rPr lang="en-US" sz="1600" b="0" i="0" u="none" strike="noStrike">
                          <a:solidFill>
                            <a:srgbClr val="000000"/>
                          </a:solidFill>
                          <a:effectLst/>
                          <a:latin typeface="Calibri" panose="020F0502020204030204" pitchFamily="34" charset="0"/>
                        </a:rPr>
                        <a:t>IBMI</a:t>
                      </a:r>
                    </a:p>
                  </a:txBody>
                  <a:tcPr marL="0" marR="0" marT="0" marB="0" anchor="b">
                    <a:lnL>
                      <a:noFill/>
                    </a:lnL>
                    <a:lnR>
                      <a:noFill/>
                    </a:lnR>
                    <a:lnT>
                      <a:noFill/>
                    </a:lnT>
                    <a:lnB>
                      <a:noFill/>
                    </a:lnB>
                    <a:solidFill>
                      <a:srgbClr val="F2F2F2"/>
                    </a:solidFill>
                  </a:tcPr>
                </a:tc>
                <a:tc>
                  <a:txBody>
                    <a:bodyPr/>
                    <a:lstStyle/>
                    <a:p>
                      <a:pPr algn="ctr" fontAlgn="b"/>
                      <a:r>
                        <a:rPr lang="en-US" sz="1600" b="0" i="0" u="none" strike="noStrike">
                          <a:solidFill>
                            <a:srgbClr val="000000"/>
                          </a:solidFill>
                          <a:effectLst/>
                          <a:latin typeface="Calibri" panose="020F0502020204030204" pitchFamily="34" charset="0"/>
                        </a:rPr>
                        <a:t>New Cust.</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$0.13997</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$0.14906</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$0.15875</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a:solidFill>
                            <a:srgbClr val="000000"/>
                          </a:solidFill>
                          <a:effectLst/>
                          <a:latin typeface="Calibri" panose="020F0502020204030204" pitchFamily="34" charset="0"/>
                        </a:rPr>
                        <a:t>$0.16907</a:t>
                      </a:r>
                    </a:p>
                  </a:txBody>
                  <a:tcPr marL="0" marR="0" marT="0" marB="0" anchor="b">
                    <a:lnL>
                      <a:noFill/>
                    </a:lnL>
                    <a:lnR>
                      <a:noFill/>
                    </a:lnR>
                    <a:lnT>
                      <a:noFill/>
                    </a:lnT>
                    <a:lnB>
                      <a:noFill/>
                    </a:lnB>
                    <a:solidFill>
                      <a:srgbClr val="F2F2F2"/>
                    </a:solidFill>
                  </a:tcPr>
                </a:tc>
                <a:tc>
                  <a:txBody>
                    <a:bodyPr/>
                    <a:lstStyle/>
                    <a:p>
                      <a:pPr algn="r" fontAlgn="b"/>
                      <a:r>
                        <a:rPr lang="en-US" sz="1600" b="0" i="0" u="none" strike="noStrike" dirty="0">
                          <a:solidFill>
                            <a:srgbClr val="000000"/>
                          </a:solidFill>
                          <a:effectLst/>
                          <a:latin typeface="Calibri" panose="020F0502020204030204" pitchFamily="34" charset="0"/>
                        </a:rPr>
                        <a:t>$0.18006</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388625561"/>
                  </a:ext>
                </a:extLst>
              </a:tr>
            </a:tbl>
          </a:graphicData>
        </a:graphic>
      </p:graphicFrame>
      <p:graphicFrame>
        <p:nvGraphicFramePr>
          <p:cNvPr id="3" name="Table 2">
            <a:extLst>
              <a:ext uri="{FF2B5EF4-FFF2-40B4-BE49-F238E27FC236}">
                <a16:creationId xmlns:a16="http://schemas.microsoft.com/office/drawing/2014/main" id="{AE8F186E-2EA0-7035-6F70-3E09E4C115F0}"/>
              </a:ext>
            </a:extLst>
          </p:cNvPr>
          <p:cNvGraphicFramePr>
            <a:graphicFrameLocks noGrp="1"/>
          </p:cNvGraphicFramePr>
          <p:nvPr>
            <p:extLst>
              <p:ext uri="{D42A27DB-BD31-4B8C-83A1-F6EECF244321}">
                <p14:modId xmlns:p14="http://schemas.microsoft.com/office/powerpoint/2010/main" val="1397098095"/>
              </p:ext>
            </p:extLst>
          </p:nvPr>
        </p:nvGraphicFramePr>
        <p:xfrm>
          <a:off x="9019371" y="4986449"/>
          <a:ext cx="2852805" cy="1394846"/>
        </p:xfrm>
        <a:graphic>
          <a:graphicData uri="http://schemas.openxmlformats.org/drawingml/2006/table">
            <a:tbl>
              <a:tblPr firstRow="1" bandRow="1">
                <a:tableStyleId>{F5AB1C69-6EDB-4FF4-983F-18BD219EF322}</a:tableStyleId>
              </a:tblPr>
              <a:tblGrid>
                <a:gridCol w="2852805">
                  <a:extLst>
                    <a:ext uri="{9D8B030D-6E8A-4147-A177-3AD203B41FA5}">
                      <a16:colId xmlns:a16="http://schemas.microsoft.com/office/drawing/2014/main" val="2739167300"/>
                    </a:ext>
                  </a:extLst>
                </a:gridCol>
              </a:tblGrid>
              <a:tr h="697423">
                <a:tc>
                  <a:txBody>
                    <a:bodyPr/>
                    <a:lstStyle/>
                    <a:p>
                      <a:pPr algn="ctr"/>
                      <a:r>
                        <a:rPr lang="en-US" sz="2400" dirty="0"/>
                        <a:t>0-1.5%</a:t>
                      </a:r>
                    </a:p>
                  </a:txBody>
                  <a:tcPr anchor="ctr"/>
                </a:tc>
                <a:extLst>
                  <a:ext uri="{0D108BD9-81ED-4DB2-BD59-A6C34878D82A}">
                    <a16:rowId xmlns:a16="http://schemas.microsoft.com/office/drawing/2014/main" val="2265717491"/>
                  </a:ext>
                </a:extLst>
              </a:tr>
              <a:tr h="697423">
                <a:tc>
                  <a:txBody>
                    <a:bodyPr/>
                    <a:lstStyle/>
                    <a:p>
                      <a:pPr algn="ctr"/>
                      <a:r>
                        <a:rPr lang="en-US" sz="2400" dirty="0"/>
                        <a:t>No Affordability Risk</a:t>
                      </a:r>
                    </a:p>
                  </a:txBody>
                  <a:tcPr anchor="ctr"/>
                </a:tc>
                <a:extLst>
                  <a:ext uri="{0D108BD9-81ED-4DB2-BD59-A6C34878D82A}">
                    <a16:rowId xmlns:a16="http://schemas.microsoft.com/office/drawing/2014/main" val="874814880"/>
                  </a:ext>
                </a:extLst>
              </a:tr>
            </a:tbl>
          </a:graphicData>
        </a:graphic>
      </p:graphicFrame>
    </p:spTree>
    <p:extLst>
      <p:ext uri="{BB962C8B-B14F-4D97-AF65-F5344CB8AC3E}">
        <p14:creationId xmlns:p14="http://schemas.microsoft.com/office/powerpoint/2010/main" val="21679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mary Presentation">
  <a:themeElements>
    <a:clrScheme name="RCAC theme">
      <a:dk1>
        <a:srgbClr val="000000"/>
      </a:dk1>
      <a:lt1>
        <a:srgbClr val="FFFFFF"/>
      </a:lt1>
      <a:dk2>
        <a:srgbClr val="76391B"/>
      </a:dk2>
      <a:lt2>
        <a:srgbClr val="276092"/>
      </a:lt2>
      <a:accent1>
        <a:srgbClr val="276092"/>
      </a:accent1>
      <a:accent2>
        <a:srgbClr val="76391B"/>
      </a:accent2>
      <a:accent3>
        <a:srgbClr val="4A7628"/>
      </a:accent3>
      <a:accent4>
        <a:srgbClr val="786E63"/>
      </a:accent4>
      <a:accent5>
        <a:srgbClr val="276092"/>
      </a:accent5>
      <a:accent6>
        <a:srgbClr val="76391B"/>
      </a:accent6>
      <a:hlink>
        <a:srgbClr val="276092"/>
      </a:hlink>
      <a:folHlink>
        <a:srgbClr val="2B11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3047</TotalTime>
  <Words>1174</Words>
  <Application>Microsoft Office PowerPoint</Application>
  <PresentationFormat>Widescreen</PresentationFormat>
  <Paragraphs>309</Paragraphs>
  <Slides>29</Slides>
  <Notes>8</Notes>
  <HiddenSlides>17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Arial Narrow</vt:lpstr>
      <vt:lpstr>Calibri</vt:lpstr>
      <vt:lpstr>Cambria Math</vt:lpstr>
      <vt:lpstr>Tahoma</vt:lpstr>
      <vt:lpstr>Primary Presentation</vt:lpstr>
      <vt:lpstr>Jackson Valley Irrigation District Board Meeting Treated Water Rate Study Findings</vt:lpstr>
      <vt:lpstr>WELCOME!</vt:lpstr>
      <vt:lpstr>Decision Points at the Last Board Meeting</vt:lpstr>
      <vt:lpstr>Feedback from the Advisory Committee</vt:lpstr>
      <vt:lpstr>Proposed Rate Adjustment – 6.5% Annual Increases</vt:lpstr>
      <vt:lpstr>Status Quo – No Rate Increases</vt:lpstr>
      <vt:lpstr>Treated Water Fixed Rate – AWWA Meter Capacity Ratios </vt:lpstr>
      <vt:lpstr>Rate Affordability</vt:lpstr>
      <vt:lpstr>Rate Summary – Proposed 8% Annual Increase</vt:lpstr>
      <vt:lpstr>California Proposition 218</vt:lpstr>
      <vt:lpstr>Proposition 218 Notice</vt:lpstr>
      <vt:lpstr>Next Steps</vt:lpstr>
      <vt:lpstr>Schedule</vt:lpstr>
      <vt:lpstr>Treated Water Rate Study Background</vt:lpstr>
      <vt:lpstr>Rate Study Process</vt:lpstr>
      <vt:lpstr>Rate Study Process</vt:lpstr>
      <vt:lpstr>Rate Study Process</vt:lpstr>
      <vt:lpstr>Operating Budget</vt:lpstr>
      <vt:lpstr>Contract Operator Assumptions</vt:lpstr>
      <vt:lpstr>Customer Usage (gallons)</vt:lpstr>
      <vt:lpstr>LARA Usage</vt:lpstr>
      <vt:lpstr>Oaks MHP Usage (gallons)</vt:lpstr>
      <vt:lpstr>Capital Improvement Investment Plan</vt:lpstr>
      <vt:lpstr>Capital Improvement Investment Plan</vt:lpstr>
      <vt:lpstr>Current TW Debt</vt:lpstr>
      <vt:lpstr>Reserve Fund Target</vt:lpstr>
      <vt:lpstr>Cost Allocation Methodology</vt:lpstr>
      <vt:lpstr>Revenue Summary – What if LARA Conserves?</vt:lpstr>
      <vt:lpstr>Treated Water Fixed Rate – AWWA Meter Capacity Ratios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Abigail Seaman</dc:creator>
  <cp:lastModifiedBy>Abigail Seaman</cp:lastModifiedBy>
  <cp:revision>2</cp:revision>
  <dcterms:created xsi:type="dcterms:W3CDTF">2025-01-24T20:15:11Z</dcterms:created>
  <dcterms:modified xsi:type="dcterms:W3CDTF">2025-05-13T17:50:29Z</dcterms:modified>
</cp:coreProperties>
</file>